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3" r:id="rId2"/>
    <p:sldId id="337" r:id="rId3"/>
    <p:sldId id="365" r:id="rId4"/>
    <p:sldId id="342" r:id="rId5"/>
    <p:sldId id="366" r:id="rId6"/>
    <p:sldId id="363" r:id="rId7"/>
    <p:sldId id="368" r:id="rId8"/>
    <p:sldId id="374" r:id="rId9"/>
    <p:sldId id="380" r:id="rId10"/>
    <p:sldId id="376" r:id="rId11"/>
    <p:sldId id="382" r:id="rId12"/>
    <p:sldId id="383" r:id="rId13"/>
    <p:sldId id="361" r:id="rId14"/>
    <p:sldId id="360" r:id="rId15"/>
    <p:sldId id="364" r:id="rId16"/>
    <p:sldId id="369" r:id="rId17"/>
    <p:sldId id="359" r:id="rId18"/>
    <p:sldId id="351" r:id="rId19"/>
    <p:sldId id="350" r:id="rId20"/>
    <p:sldId id="387" r:id="rId21"/>
    <p:sldId id="386" r:id="rId22"/>
    <p:sldId id="388" r:id="rId23"/>
    <p:sldId id="389" r:id="rId24"/>
    <p:sldId id="371" r:id="rId25"/>
    <p:sldId id="372" r:id="rId26"/>
    <p:sldId id="390" r:id="rId2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C79"/>
    <a:srgbClr val="FCCBBC"/>
    <a:srgbClr val="F0D2C8"/>
    <a:srgbClr val="009900"/>
    <a:srgbClr val="FFC8A3"/>
    <a:srgbClr val="E0FFD5"/>
    <a:srgbClr val="CC0000"/>
    <a:srgbClr val="C4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5365" autoAdjust="0"/>
  </p:normalViewPr>
  <p:slideViewPr>
    <p:cSldViewPr snapToGrid="0" showGuides="1">
      <p:cViewPr>
        <p:scale>
          <a:sx n="100" d="100"/>
          <a:sy n="100" d="100"/>
        </p:scale>
        <p:origin x="-1962" y="-252"/>
      </p:cViewPr>
      <p:guideLst>
        <p:guide orient="horz" pos="444"/>
        <p:guide pos="4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00" tIns="47000" rIns="94000" bIns="47000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00" tIns="47000" rIns="94000" bIns="4700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00" tIns="47000" rIns="94000" bIns="47000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00" tIns="47000" rIns="94000" bIns="4700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0EF6378E-D968-458E-AB2E-5B3FE24229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04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9" tIns="49496" rIns="98989" bIns="49496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9" tIns="49496" rIns="98989" bIns="49496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9" tIns="49496" rIns="98989" bIns="49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9" tIns="49496" rIns="98989" bIns="49496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9" tIns="49496" rIns="98989" bIns="49496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fld id="{3232D5D3-409D-4800-82BB-5BE40AAF50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41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AEC4B3-1E30-4571-8956-DB198AF4816B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58ECEB-A2B7-41D4-A69A-03B92618F335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20061-1E8C-4CD3-90B9-2C6C03A26156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45AB26-F8BB-4DFB-8F61-A990ED38C935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A3AA9-4647-47FA-BFEE-5FD50837C14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 sz="13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834D49-8215-4939-BF3C-1613EF976AE3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E0DFF2-9CA5-4B11-9A19-4760EC584582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141CD8-5AFF-422B-999D-03BC553D6F0A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18</a:t>
            </a:fld>
            <a:endParaRPr lang="de-DE" altLang="de-DE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188FD-FBC4-40D2-8D64-F248B0C297AE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19</a:t>
            </a:fld>
            <a:endParaRPr lang="de-DE" altLang="de-DE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ED1FA-22AE-4929-A6E4-1F69B7805623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A83BD-FB33-4DDE-B651-2E3072EF9B7A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601E19-453F-4977-B5B2-C8883DB9A4AA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F7D2-28A8-4DB5-AA3D-AF170B3EFBF3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713975-72B3-4C0E-A036-6569749E87D9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de-DE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A2CD6-09D8-4A97-B036-3DF816141D8D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24</a:t>
            </a:fld>
            <a:endParaRPr lang="de-DE" altLang="de-DE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B8AE38-9BAE-4F49-8384-2476F58B0762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25</a:t>
            </a:fld>
            <a:endParaRPr lang="de-DE" altLang="de-DE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50A3BF-67DD-4E05-8115-08CA180551CA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26</a:t>
            </a:fld>
            <a:endParaRPr lang="de-DE" altLang="de-DE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5DB27-5223-47EC-884E-33DBD0672B85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DAA90D-08CB-4815-8412-3DCF1C0F2E57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6426D-27EF-4CAF-959F-A05E55D4BCB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z="13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51A491-5AB7-4E45-BCEF-088287B6D270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DB793D-AE39-4234-A869-5B68E06D0001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FBFA05-6D38-494B-B802-8EA326D56BA5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8EE089-50A0-4752-81F6-CC2EB643AF4D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3337" cy="38354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0D87-457E-4FA8-96F7-95629B3BF196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CC4-A6B0-4685-94BF-6C997C3578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512824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8BE-2FFD-4D71-8959-9B4F67C7484E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A5C0-F33A-464F-B74C-26DF0C95B2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3273259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F3F1-C359-422F-8AD1-EFB7F44C1776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6048-E43C-45AB-A5DC-F695C92D2A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649350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4875-3BBD-41B7-BFA1-459AEE431D2D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BD62F-CF7A-437E-A936-BD041A0343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963922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03C1-F574-44F5-BBEF-17479A831913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74F1-EF33-4AE6-9C5E-A7811F0889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729591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43D8-DA9A-4258-BE98-EF1108674056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8FC0-A8C4-403E-B0BE-B3B2D6ED14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699900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EAC4-F7DC-4D7A-BAE8-F800D927E765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502B-2F22-4962-A77C-48F608B8E0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3003494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6A38-5E5E-458C-AFF1-5D80846D792D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9B92-5DA0-4A36-AD4E-324D951554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169641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E2B-D58F-4D35-AC4A-220E63C09202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5619-C4BB-49E0-B19B-56B3D6E046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7338233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AAB8-08FF-4659-ADC8-03863598CE3B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4285-33CC-4FCD-8CCC-CF32C8078A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85779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E048-2498-45C3-9356-2F6EE916ED9F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4F104-CBB5-4488-AF77-E9C2C34831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23728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2B1CDF-90DC-4EC7-B7E2-966E1E260DB7}" type="datetime1">
              <a:rPr lang="de-DE" altLang="de-DE"/>
              <a:pPr>
                <a:defRPr/>
              </a:pPr>
              <a:t>26.03.2023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B46E9A-28C4-4254-94A1-427987F17B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2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52500"/>
            <a:ext cx="8596313" cy="51657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092200" y="1050925"/>
            <a:ext cx="7015163" cy="4341813"/>
            <a:chOff x="1092649" y="1554494"/>
            <a:chExt cx="7015163" cy="4341813"/>
          </a:xfrm>
        </p:grpSpPr>
        <p:sp>
          <p:nvSpPr>
            <p:cNvPr id="4" name="Abgerundetes Rechteck 3"/>
            <p:cNvSpPr/>
            <p:nvPr/>
          </p:nvSpPr>
          <p:spPr>
            <a:xfrm>
              <a:off x="1092649" y="1554494"/>
              <a:ext cx="7015163" cy="434181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9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  <a:tileRect r="-100000" b="-100000"/>
            </a:gradFill>
            <a:effectLst>
              <a:innerShdw blurRad="546100" dist="304800" dir="6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4" name="Textfeld 33"/>
            <p:cNvSpPr txBox="1">
              <a:spLocks noChangeArrowheads="1"/>
            </p:cNvSpPr>
            <p:nvPr/>
          </p:nvSpPr>
          <p:spPr bwMode="auto">
            <a:xfrm>
              <a:off x="1446662" y="1943432"/>
              <a:ext cx="2270125" cy="4619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400" b="1" u="sng" dirty="0" smtClean="0">
                  <a:solidFill>
                    <a:srgbClr val="CC0000"/>
                  </a:solidFill>
                </a:rPr>
                <a:t>Meine Punkte:</a:t>
              </a:r>
            </a:p>
          </p:txBody>
        </p:sp>
      </p:grp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0100" y="6527800"/>
            <a:ext cx="400050" cy="2000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86B6E3-7E32-409B-82F4-F95FA5C66DD4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000" smtClean="0"/>
          </a:p>
        </p:txBody>
      </p:sp>
      <p:sp>
        <p:nvSpPr>
          <p:cNvPr id="2053" name="Text Box 53"/>
          <p:cNvSpPr txBox="1">
            <a:spLocks noChangeArrowheads="1"/>
          </p:cNvSpPr>
          <p:nvPr/>
        </p:nvSpPr>
        <p:spPr bwMode="auto">
          <a:xfrm>
            <a:off x="215900" y="0"/>
            <a:ext cx="867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solidFill>
                  <a:schemeClr val="accent2"/>
                </a:solidFill>
              </a:rPr>
              <a:t>Schulung Access DB FKS / FZS</a:t>
            </a:r>
          </a:p>
        </p:txBody>
      </p:sp>
      <p:sp>
        <p:nvSpPr>
          <p:cNvPr id="2054" name="Rectangle 210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5" name="Rectangle 2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6" name="Text Box 245"/>
          <p:cNvSpPr txBox="1">
            <a:spLocks noChangeArrowheads="1"/>
          </p:cNvSpPr>
          <p:nvPr/>
        </p:nvSpPr>
        <p:spPr bwMode="auto">
          <a:xfrm>
            <a:off x="6356350" y="529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pSp>
        <p:nvGrpSpPr>
          <p:cNvPr id="2057" name="Gruppieren 1"/>
          <p:cNvGrpSpPr>
            <a:grpSpLocks/>
          </p:cNvGrpSpPr>
          <p:nvPr/>
        </p:nvGrpSpPr>
        <p:grpSpPr bwMode="auto">
          <a:xfrm>
            <a:off x="2325688" y="6243638"/>
            <a:ext cx="4491037" cy="611187"/>
            <a:chOff x="1952625" y="6149180"/>
            <a:chExt cx="4491038" cy="611187"/>
          </a:xfrm>
        </p:grpSpPr>
        <p:pic>
          <p:nvPicPr>
            <p:cNvPr id="2070" name="Picture 282" descr="Logo mit Wappen_B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614918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" name="Text Box 279"/>
            <p:cNvSpPr txBox="1">
              <a:spLocks noChangeArrowheads="1"/>
            </p:cNvSpPr>
            <p:nvPr/>
          </p:nvSpPr>
          <p:spPr bwMode="auto">
            <a:xfrm>
              <a:off x="3160302" y="6191249"/>
              <a:ext cx="30428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/>
                <a:t>F</a:t>
              </a:r>
              <a:r>
                <a:rPr lang="de-DE" altLang="de-DE" sz="1200" b="1"/>
                <a:t>ahrassistent_</a:t>
              </a:r>
              <a:r>
                <a:rPr lang="de-DE" altLang="de-DE" sz="1400" b="1"/>
                <a:t>Zone / K</a:t>
              </a:r>
              <a:r>
                <a:rPr lang="de-DE" altLang="de-DE" sz="1200" b="1"/>
                <a:t>asse</a:t>
              </a:r>
              <a:r>
                <a:rPr lang="de-DE" altLang="de-DE" sz="1400" b="1"/>
                <a:t>_S</a:t>
              </a:r>
              <a:r>
                <a:rPr lang="de-DE" altLang="de-DE" sz="1200" b="1"/>
                <a:t>tatistik</a:t>
              </a:r>
            </a:p>
          </p:txBody>
        </p:sp>
        <p:sp>
          <p:nvSpPr>
            <p:cNvPr id="2072" name="Text Box 280"/>
            <p:cNvSpPr txBox="1">
              <a:spLocks noChangeArrowheads="1"/>
            </p:cNvSpPr>
            <p:nvPr/>
          </p:nvSpPr>
          <p:spPr bwMode="auto">
            <a:xfrm>
              <a:off x="2794000" y="6466681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</p:grpSp>
      <p:sp>
        <p:nvSpPr>
          <p:cNvPr id="2058" name="Text Box 274"/>
          <p:cNvSpPr txBox="1">
            <a:spLocks noChangeArrowheads="1"/>
          </p:cNvSpPr>
          <p:nvPr/>
        </p:nvSpPr>
        <p:spPr bwMode="auto">
          <a:xfrm>
            <a:off x="1330325" y="544513"/>
            <a:ext cx="6080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/>
              <a:t>DB Programm-Versionen wurden von Peter Hencke erstellt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38300" y="2060575"/>
            <a:ext cx="6097588" cy="3683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Anforderungen an die DB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1638300" y="2376488"/>
            <a:ext cx="609758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Die DB Live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     Funktionen der DB im Überblick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     Maximale Berichtsanzahl = Minimum an Basisdaten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	Optimierte Berichte durch zusätzliche Basisdaten     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1587500" y="4222750"/>
            <a:ext cx="609758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262673"/>
                </a:solidFill>
              </a:rPr>
              <a:t>Linien-Auswertung                                        Erstellung der Steuerungs-CSV-Dateien mit der DB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262673"/>
                </a:solidFill>
              </a:rPr>
              <a:t>Import der APP Steuerungs-CSV-Dateien in die DB</a:t>
            </a:r>
          </a:p>
        </p:txBody>
      </p:sp>
      <p:sp>
        <p:nvSpPr>
          <p:cNvPr id="2062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469063"/>
            <a:ext cx="962025" cy="2524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01.03.2023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-3252788" y="4886325"/>
            <a:ext cx="3525838" cy="1350963"/>
            <a:chOff x="-2022475" y="5105373"/>
            <a:chExt cx="2718109" cy="1028347"/>
          </a:xfrm>
        </p:grpSpPr>
        <p:pic>
          <p:nvPicPr>
            <p:cNvPr id="2066" name="Picture 54" descr="BB-MiniLogo_260x2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" y="5582067"/>
              <a:ext cx="633722" cy="55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Gruppieren 11"/>
            <p:cNvGrpSpPr>
              <a:grpSpLocks/>
            </p:cNvGrpSpPr>
            <p:nvPr/>
          </p:nvGrpSpPr>
          <p:grpSpPr bwMode="auto">
            <a:xfrm>
              <a:off x="-2022475" y="5105373"/>
              <a:ext cx="2146300" cy="802303"/>
              <a:chOff x="6816725" y="274022"/>
              <a:chExt cx="2146300" cy="802303"/>
            </a:xfrm>
          </p:grpSpPr>
          <p:sp>
            <p:nvSpPr>
              <p:cNvPr id="6" name="Flussdiagramm: Lochstreifen 5"/>
              <p:cNvSpPr/>
              <p:nvPr/>
            </p:nvSpPr>
            <p:spPr>
              <a:xfrm>
                <a:off x="6816725" y="274022"/>
                <a:ext cx="2073154" cy="441066"/>
              </a:xfrm>
              <a:prstGeom prst="flowChartPunchedTap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b="1" dirty="0">
                    <a:solidFill>
                      <a:srgbClr val="FF0000"/>
                    </a:solidFill>
                  </a:rPr>
                  <a:t>Moin BürgerBusler</a:t>
                </a:r>
              </a:p>
            </p:txBody>
          </p:sp>
          <p:cxnSp>
            <p:nvCxnSpPr>
              <p:cNvPr id="8" name="Gerade Verbindung 7"/>
              <p:cNvCxnSpPr/>
              <p:nvPr/>
            </p:nvCxnSpPr>
            <p:spPr>
              <a:xfrm>
                <a:off x="8889879" y="629291"/>
                <a:ext cx="73429" cy="448316"/>
              </a:xfrm>
              <a:prstGeom prst="line">
                <a:avLst/>
              </a:prstGeom>
              <a:ln w="222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614488" y="3659188"/>
            <a:ext cx="60975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800" b="1">
                <a:solidFill>
                  <a:srgbClr val="262673"/>
                </a:solidFill>
              </a:rPr>
              <a:t>Mittags-Pause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1330325" y="2376488"/>
            <a:ext cx="6567488" cy="2286987"/>
            <a:chOff x="1021955" y="921925"/>
            <a:chExt cx="6345236" cy="1698527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2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43" name="Rechteck 42"/>
            <p:cNvSpPr/>
            <p:nvPr/>
          </p:nvSpPr>
          <p:spPr>
            <a:xfrm>
              <a:off x="1021955" y="921925"/>
              <a:ext cx="6345236" cy="1698527"/>
            </a:xfrm>
            <a:prstGeom prst="rect">
              <a:avLst/>
            </a:prstGeom>
            <a:grpFill/>
            <a:ln>
              <a:solidFill>
                <a:srgbClr val="002060">
                  <a:alpha val="61000"/>
                </a:srgbClr>
              </a:solidFill>
            </a:ln>
            <a:effectLst>
              <a:outerShdw dir="1200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1145334" y="1226403"/>
              <a:ext cx="6221857" cy="1394049"/>
              <a:chOff x="1145334" y="1226403"/>
              <a:chExt cx="6221857" cy="1394049"/>
            </a:xfrm>
            <a:grpFill/>
          </p:grpSpPr>
          <p:sp>
            <p:nvSpPr>
              <p:cNvPr id="45" name="Textfeld 44"/>
              <p:cNvSpPr txBox="1"/>
              <p:nvPr/>
            </p:nvSpPr>
            <p:spPr>
              <a:xfrm>
                <a:off x="1145334" y="1226403"/>
                <a:ext cx="885849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b="1" dirty="0">
                    <a:solidFill>
                      <a:srgbClr val="0033CC"/>
                    </a:solidFill>
                  </a:rPr>
                  <a:t>Moin,</a:t>
                </a:r>
                <a:endParaRPr lang="de-DE" dirty="0"/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5068428" y="2251120"/>
                <a:ext cx="2298763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b="1" dirty="0">
                    <a:solidFill>
                      <a:srgbClr val="0033CC"/>
                    </a:solidFill>
                  </a:rPr>
                  <a:t>Von Peter Hencke</a:t>
                </a:r>
                <a:endParaRPr lang="de-DE" dirty="0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259483" y="1446734"/>
                <a:ext cx="5949554" cy="61717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b="1" dirty="0" err="1">
                    <a:solidFill>
                      <a:srgbClr val="0033CC"/>
                    </a:solidFill>
                  </a:rPr>
                  <a:t>Tips</a:t>
                </a:r>
                <a:r>
                  <a:rPr lang="de-DE" b="1" dirty="0">
                    <a:solidFill>
                      <a:srgbClr val="0033CC"/>
                    </a:solidFill>
                  </a:rPr>
                  <a:t> und Erläuterungen zu den Access-</a:t>
                </a:r>
                <a:r>
                  <a:rPr lang="de-DE" sz="2400" b="1" dirty="0">
                    <a:solidFill>
                      <a:srgbClr val="CC0000"/>
                    </a:solidFill>
                  </a:rPr>
                  <a:t>D</a:t>
                </a:r>
                <a:r>
                  <a:rPr lang="de-DE" b="1" dirty="0">
                    <a:solidFill>
                      <a:srgbClr val="0033CC"/>
                    </a:solidFill>
                  </a:rPr>
                  <a:t>aten-</a:t>
                </a:r>
                <a:r>
                  <a:rPr lang="de-DE" sz="2400" b="1" dirty="0">
                    <a:solidFill>
                      <a:srgbClr val="CC0000"/>
                    </a:solidFill>
                  </a:rPr>
                  <a:t>B</a:t>
                </a:r>
                <a:r>
                  <a:rPr lang="de-DE" b="1" dirty="0">
                    <a:solidFill>
                      <a:srgbClr val="0033CC"/>
                    </a:solidFill>
                  </a:rPr>
                  <a:t>ank Versionen </a:t>
                </a:r>
                <a:r>
                  <a:rPr lang="de-DE" sz="2400" b="1">
                    <a:solidFill>
                      <a:srgbClr val="CC0000"/>
                    </a:solidFill>
                  </a:rPr>
                  <a:t>FKS und FZS</a:t>
                </a:r>
                <a:r>
                  <a:rPr lang="de-DE" sz="2400" b="1" dirty="0">
                    <a:solidFill>
                      <a:srgbClr val="CC0000"/>
                    </a:solidFill>
                  </a:rPr>
                  <a:t>.</a:t>
                </a:r>
                <a:endParaRPr lang="de-DE" sz="2400" dirty="0">
                  <a:solidFill>
                    <a:srgbClr val="CC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666 -0.00694 L 1.36667 -0.009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D3F228-131A-466D-A955-7E418989FC70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7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11272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1281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1282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3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11274" name="Text Box 274"/>
          <p:cNvSpPr txBox="1">
            <a:spLocks noChangeArrowheads="1"/>
          </p:cNvSpPr>
          <p:nvPr/>
        </p:nvSpPr>
        <p:spPr bwMode="auto">
          <a:xfrm>
            <a:off x="641350" y="1619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Team Fahrgeld Einnahmen / Einzahlungen</a:t>
            </a:r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779463" y="687388"/>
            <a:ext cx="7059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69 JS Einnahmen_Einzahlungen (Übersicht für den Kassenwart)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43000"/>
            <a:ext cx="84756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97250"/>
            <a:ext cx="84931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4"/>
          <p:cNvSpPr txBox="1">
            <a:spLocks noChangeArrowheads="1"/>
          </p:cNvSpPr>
          <p:nvPr/>
        </p:nvSpPr>
        <p:spPr bwMode="auto">
          <a:xfrm>
            <a:off x="779463" y="704850"/>
            <a:ext cx="7486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204 QS kumulierter Quartals Bericht (Übersicht für den Kassenwart)</a:t>
            </a: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5169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22813"/>
            <a:ext cx="85169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E04747-0E97-427D-9E16-5E74DA9D9C5B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smtClean="0"/>
          </a:p>
        </p:txBody>
      </p:sp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2295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12296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2307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2308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7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30" name="Textfeld 4"/>
          <p:cNvSpPr txBox="1">
            <a:spLocks noChangeArrowheads="1"/>
          </p:cNvSpPr>
          <p:nvPr/>
        </p:nvSpPr>
        <p:spPr bwMode="auto">
          <a:xfrm>
            <a:off x="779463" y="685800"/>
            <a:ext cx="657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200 JS-Übersicht für das einzelne Teammitglied </a:t>
            </a:r>
            <a:r>
              <a:rPr lang="de-DE" altLang="de-DE" sz="1600" b="1" i="1" u="sng">
                <a:solidFill>
                  <a:srgbClr val="0033CC"/>
                </a:solidFill>
              </a:rPr>
              <a:t>mit</a:t>
            </a:r>
            <a:r>
              <a:rPr lang="de-DE" altLang="de-DE" sz="1600" b="1">
                <a:solidFill>
                  <a:srgbClr val="0033CC"/>
                </a:solidFill>
              </a:rPr>
              <a:t> Details</a:t>
            </a:r>
          </a:p>
        </p:txBody>
      </p:sp>
      <p:sp>
        <p:nvSpPr>
          <p:cNvPr id="12299" name="Text Box 274"/>
          <p:cNvSpPr txBox="1">
            <a:spLocks noChangeArrowheads="1"/>
          </p:cNvSpPr>
          <p:nvPr/>
        </p:nvSpPr>
        <p:spPr bwMode="auto">
          <a:xfrm>
            <a:off x="646113" y="171450"/>
            <a:ext cx="777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Team Fahrgeld Einnahmen / Einzahlungen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43000"/>
            <a:ext cx="76819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023938"/>
            <a:ext cx="7681913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038225"/>
            <a:ext cx="821848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4"/>
          <p:cNvSpPr txBox="1">
            <a:spLocks noChangeArrowheads="1"/>
          </p:cNvSpPr>
          <p:nvPr/>
        </p:nvSpPr>
        <p:spPr bwMode="auto">
          <a:xfrm>
            <a:off x="768350" y="693738"/>
            <a:ext cx="657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201 JS-Übersicht für das einzelne Teammitglied </a:t>
            </a:r>
            <a:r>
              <a:rPr lang="de-DE" altLang="de-DE" sz="1600" b="1" i="1" u="sng">
                <a:solidFill>
                  <a:srgbClr val="0033CC"/>
                </a:solidFill>
              </a:rPr>
              <a:t>ohne</a:t>
            </a:r>
            <a:r>
              <a:rPr lang="de-DE" altLang="de-DE" sz="1600" b="1">
                <a:solidFill>
                  <a:srgbClr val="0033CC"/>
                </a:solidFill>
              </a:rPr>
              <a:t> Details</a:t>
            </a:r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27175"/>
            <a:ext cx="82073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 rot="-5400000">
            <a:off x="-1243806" y="4036219"/>
            <a:ext cx="345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Berichts-Ende, Einstellungen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unter „Basisdaten-Eingabe 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 rot="-5400000">
            <a:off x="-1232693" y="4023518"/>
            <a:ext cx="345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Berichts-Ende, Einstellungen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unter „Basisdaten-Eingabe</a:t>
            </a:r>
          </a:p>
        </p:txBody>
      </p:sp>
    </p:spTree>
  </p:cSld>
  <p:clrMapOvr>
    <a:masterClrMapping/>
  </p:clrMapOvr>
  <p:transition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1" grpId="0"/>
      <p:bldP spid="2" grpId="0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299487-0C9E-41F9-9E39-A511716787F9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13320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3329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3330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30" name="Textfeld 4"/>
          <p:cNvSpPr txBox="1">
            <a:spLocks noChangeArrowheads="1"/>
          </p:cNvSpPr>
          <p:nvPr/>
        </p:nvSpPr>
        <p:spPr bwMode="auto">
          <a:xfrm>
            <a:off x="779463" y="695325"/>
            <a:ext cx="7777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203 QS Quartals-Übersicht für das einzelne Teammitglied </a:t>
            </a:r>
            <a:r>
              <a:rPr lang="de-DE" altLang="de-DE" sz="1600" b="1" i="1" u="sng">
                <a:solidFill>
                  <a:srgbClr val="0033CC"/>
                </a:solidFill>
              </a:rPr>
              <a:t>mit </a:t>
            </a:r>
            <a:r>
              <a:rPr lang="de-DE" altLang="de-DE" sz="1600" b="1">
                <a:solidFill>
                  <a:srgbClr val="0033CC"/>
                </a:solidFill>
              </a:rPr>
              <a:t> Quartals-Details</a:t>
            </a:r>
          </a:p>
        </p:txBody>
      </p:sp>
      <p:sp>
        <p:nvSpPr>
          <p:cNvPr id="13323" name="Text Box 274"/>
          <p:cNvSpPr txBox="1">
            <a:spLocks noChangeArrowheads="1"/>
          </p:cNvSpPr>
          <p:nvPr/>
        </p:nvSpPr>
        <p:spPr bwMode="auto">
          <a:xfrm>
            <a:off x="633413" y="161925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Team Fahrgeld Einnahmen / Einzahlungen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6325"/>
            <a:ext cx="80486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81075"/>
            <a:ext cx="807243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>
            <a:spLocks noChangeArrowheads="1"/>
          </p:cNvSpPr>
          <p:nvPr/>
        </p:nvSpPr>
        <p:spPr bwMode="auto">
          <a:xfrm rot="-5400000">
            <a:off x="-241300" y="4989513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Berichts-Ende</a:t>
            </a:r>
          </a:p>
        </p:txBody>
      </p:sp>
    </p:spTree>
  </p:cSld>
  <p:clrMapOvr>
    <a:masterClrMapping/>
  </p:clrMapOvr>
  <p:transition advTm="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922290-DA3A-4191-A7CC-195525690E5A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smtClean="0"/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342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34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4344" name="Text Box 274"/>
          <p:cNvSpPr txBox="1">
            <a:spLocks noChangeArrowheads="1"/>
          </p:cNvSpPr>
          <p:nvPr/>
        </p:nvSpPr>
        <p:spPr bwMode="auto">
          <a:xfrm>
            <a:off x="1871663" y="100013"/>
            <a:ext cx="533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>
                <a:solidFill>
                  <a:srgbClr val="CC0000"/>
                </a:solidFill>
              </a:rPr>
              <a:t>buerger_bus_statistiken.csv</a:t>
            </a:r>
          </a:p>
        </p:txBody>
      </p:sp>
      <p:grpSp>
        <p:nvGrpSpPr>
          <p:cNvPr id="14345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4363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bgerundetes Rechteck 3"/>
          <p:cNvSpPr/>
          <p:nvPr/>
        </p:nvSpPr>
        <p:spPr bwMode="auto">
          <a:xfrm>
            <a:off x="1412875" y="766763"/>
            <a:ext cx="6334125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An- und Abmelde Verfahren / Schwerbehinderten-Bericht</a:t>
            </a:r>
          </a:p>
        </p:txBody>
      </p:sp>
      <p:sp>
        <p:nvSpPr>
          <p:cNvPr id="14347" name="Text Box 279"/>
          <p:cNvSpPr txBox="1">
            <a:spLocks noChangeArrowheads="1"/>
          </p:cNvSpPr>
          <p:nvPr/>
        </p:nvSpPr>
        <p:spPr bwMode="auto">
          <a:xfrm>
            <a:off x="3540125" y="6184900"/>
            <a:ext cx="29987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</a:t>
            </a:r>
            <a:r>
              <a:rPr lang="de-DE" altLang="de-DE" sz="1200" b="1"/>
              <a:t>one</a:t>
            </a:r>
            <a:r>
              <a:rPr lang="de-DE" altLang="de-DE" sz="1400" b="1"/>
              <a:t>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27050" y="2252663"/>
            <a:ext cx="7953375" cy="307975"/>
          </a:xfrm>
          <a:prstGeom prst="rect">
            <a:avLst/>
          </a:prstGeom>
          <a:solidFill>
            <a:srgbClr val="C4FE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Calibri" pitchFamily="34" charset="0"/>
                <a:cs typeface="Calibri" pitchFamily="34" charset="0"/>
              </a:rPr>
              <a:t>Route gestartet (Fahrer: Albert Breuner)	Tour Montag-Freitag	21.12.2019	07:24:31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49400" y="2630488"/>
            <a:ext cx="6897688" cy="1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Albert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Breuner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Innenstadt Sparkasse L1	21.12.2019	08:14:36	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Erw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1,00 €	</a:t>
            </a:r>
          </a:p>
          <a:p>
            <a:pPr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Albert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Breuner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Innenstadt Sparkasse L1	21.12.2019	09:00:36	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Erw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1,00 €</a:t>
            </a:r>
          </a:p>
          <a:p>
            <a:pPr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Albert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Breuner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Blumen Mitte L1	21.12.2019	09:05:19	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Erw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1,00 €</a:t>
            </a:r>
          </a:p>
          <a:p>
            <a:pPr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Albert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Breuner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Innenstadt Sparkasse L1	21.12.2019	10:47:55	Schwerbehinderte</a:t>
            </a:r>
          </a:p>
          <a:p>
            <a:pPr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Albert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Breuner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Innenstadt Sparkasse L1	21.12.2019	10:48:05	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Erw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1,00 €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527050" y="3729038"/>
            <a:ext cx="7953375" cy="307975"/>
          </a:xfrm>
          <a:prstGeom prst="rect">
            <a:avLst/>
          </a:prstGeom>
          <a:solidFill>
            <a:srgbClr val="FFC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Calibri" pitchFamily="34" charset="0"/>
                <a:cs typeface="Calibri" pitchFamily="34" charset="0"/>
              </a:rPr>
              <a:t>Route beendet (Fahrer: Albert Breuner)	Tour Montag-Freitag	21.12.2019	11:09:31</a:t>
            </a:r>
          </a:p>
        </p:txBody>
      </p:sp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6099175" y="1555750"/>
            <a:ext cx="1631950" cy="657225"/>
            <a:chOff x="6141008" y="1581150"/>
            <a:chExt cx="1631950" cy="657126"/>
          </a:xfrm>
        </p:grpSpPr>
        <p:sp>
          <p:nvSpPr>
            <p:cNvPr id="3" name="Geschweifte Klammer rechts 2"/>
            <p:cNvSpPr/>
            <p:nvPr/>
          </p:nvSpPr>
          <p:spPr bwMode="auto">
            <a:xfrm rot="16200000">
              <a:off x="6810161" y="1408830"/>
              <a:ext cx="293643" cy="1365250"/>
            </a:xfrm>
            <a:prstGeom prst="rightBrace">
              <a:avLst/>
            </a:prstGeom>
            <a:solidFill>
              <a:schemeClr val="bg1"/>
            </a:solidFill>
            <a:ln w="15875" cmpd="sng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141008" y="1581150"/>
              <a:ext cx="1631950" cy="285707"/>
            </a:xfrm>
            <a:prstGeom prst="rect">
              <a:avLst/>
            </a:prstGeom>
            <a:solidFill>
              <a:srgbClr val="C4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Zählbeginn</a:t>
              </a:r>
            </a:p>
          </p:txBody>
        </p:sp>
      </p:grpSp>
      <p:grpSp>
        <p:nvGrpSpPr>
          <p:cNvPr id="19" name="Gruppieren 18"/>
          <p:cNvGrpSpPr>
            <a:grpSpLocks/>
          </p:cNvGrpSpPr>
          <p:nvPr/>
        </p:nvGrpSpPr>
        <p:grpSpPr bwMode="auto">
          <a:xfrm>
            <a:off x="2092325" y="1527175"/>
            <a:ext cx="1787525" cy="657225"/>
            <a:chOff x="2133882" y="1524100"/>
            <a:chExt cx="1787525" cy="657126"/>
          </a:xfrm>
        </p:grpSpPr>
        <p:sp>
          <p:nvSpPr>
            <p:cNvPr id="51" name="Geschweifte Klammer rechts 50"/>
            <p:cNvSpPr/>
            <p:nvPr/>
          </p:nvSpPr>
          <p:spPr bwMode="auto">
            <a:xfrm rot="16200000">
              <a:off x="2880823" y="1502592"/>
              <a:ext cx="293643" cy="1063625"/>
            </a:xfrm>
            <a:prstGeom prst="rightBrace">
              <a:avLst/>
            </a:prstGeom>
            <a:solidFill>
              <a:schemeClr val="bg1"/>
            </a:solidFill>
            <a:ln w="15875" cmpd="sng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2133882" y="1524100"/>
              <a:ext cx="1787525" cy="285707"/>
            </a:xfrm>
            <a:prstGeom prst="rect">
              <a:avLst/>
            </a:prstGeom>
            <a:solidFill>
              <a:srgbClr val="C4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Teammitglied</a:t>
              </a:r>
            </a:p>
          </p:txBody>
        </p:sp>
      </p:grpSp>
      <p:grpSp>
        <p:nvGrpSpPr>
          <p:cNvPr id="20" name="Gruppieren 19"/>
          <p:cNvGrpSpPr>
            <a:grpSpLocks/>
          </p:cNvGrpSpPr>
          <p:nvPr/>
        </p:nvGrpSpPr>
        <p:grpSpPr bwMode="auto">
          <a:xfrm>
            <a:off x="6099175" y="4037013"/>
            <a:ext cx="1631950" cy="676275"/>
            <a:chOff x="6141008" y="4033540"/>
            <a:chExt cx="1631950" cy="677566"/>
          </a:xfrm>
        </p:grpSpPr>
        <p:sp>
          <p:nvSpPr>
            <p:cNvPr id="55" name="Geschweifte Klammer rechts 54"/>
            <p:cNvSpPr/>
            <p:nvPr/>
          </p:nvSpPr>
          <p:spPr bwMode="auto">
            <a:xfrm rot="5400000">
              <a:off x="6809859" y="3498039"/>
              <a:ext cx="294248" cy="1365250"/>
            </a:xfrm>
            <a:prstGeom prst="rightBrace">
              <a:avLst/>
            </a:prstGeom>
            <a:solidFill>
              <a:schemeClr val="bg1"/>
            </a:solidFill>
            <a:ln w="15875" cmpd="sng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6141008" y="4424811"/>
              <a:ext cx="1631950" cy="286295"/>
            </a:xfrm>
            <a:prstGeom prst="rect">
              <a:avLst/>
            </a:prstGeom>
            <a:solidFill>
              <a:srgbClr val="C4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Zählende</a:t>
              </a:r>
            </a:p>
          </p:txBody>
        </p:sp>
      </p:grp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90713"/>
            <a:ext cx="67595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437063" y="2822575"/>
            <a:ext cx="46037" cy="595313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tx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9B67CE-667D-45C3-AB31-13B3D9376904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5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5369" name="Text Box 274"/>
          <p:cNvSpPr txBox="1">
            <a:spLocks noChangeArrowheads="1"/>
          </p:cNvSpPr>
          <p:nvPr/>
        </p:nvSpPr>
        <p:spPr bwMode="auto">
          <a:xfrm>
            <a:off x="1871663" y="100013"/>
            <a:ext cx="5249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>
                <a:solidFill>
                  <a:srgbClr val="CC0000"/>
                </a:solidFill>
              </a:rPr>
              <a:t>buerger_bus_protokoll.csv</a:t>
            </a:r>
          </a:p>
        </p:txBody>
      </p:sp>
      <p:grpSp>
        <p:nvGrpSpPr>
          <p:cNvPr id="15370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5425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5426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Gruppieren 7"/>
          <p:cNvGrpSpPr>
            <a:grpSpLocks/>
          </p:cNvGrpSpPr>
          <p:nvPr/>
        </p:nvGrpSpPr>
        <p:grpSpPr bwMode="auto">
          <a:xfrm rot="5400000">
            <a:off x="4040188" y="-1838325"/>
            <a:ext cx="1350962" cy="7545388"/>
            <a:chOff x="962025" y="1371600"/>
            <a:chExt cx="1350170" cy="4772025"/>
          </a:xfrm>
        </p:grpSpPr>
        <p:sp>
          <p:nvSpPr>
            <p:cNvPr id="2" name="Rechteck 1"/>
            <p:cNvSpPr/>
            <p:nvPr/>
          </p:nvSpPr>
          <p:spPr>
            <a:xfrm>
              <a:off x="962025" y="1371600"/>
              <a:ext cx="1175647" cy="4772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1504632" y="1450917"/>
              <a:ext cx="46010" cy="300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1493525" y="2636643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1484005" y="3352497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1503045" y="4001083"/>
              <a:ext cx="57116" cy="389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493525" y="4840429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2190029" y="2163758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1512564" y="5543231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1428476" y="2046290"/>
              <a:ext cx="57116" cy="390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452688"/>
            <a:ext cx="382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1019175" y="1957388"/>
            <a:ext cx="873125" cy="539750"/>
            <a:chOff x="2368361" y="2165179"/>
            <a:chExt cx="728558" cy="256005"/>
          </a:xfrm>
        </p:grpSpPr>
        <p:pic>
          <p:nvPicPr>
            <p:cNvPr id="15414" name="Picture 54" descr="BB-MiniLogo_260x2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361" y="2165179"/>
              <a:ext cx="397562" cy="25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Gestreifter Pfeil nach rechts 71"/>
            <p:cNvSpPr/>
            <p:nvPr/>
          </p:nvSpPr>
          <p:spPr bwMode="auto">
            <a:xfrm>
              <a:off x="2826690" y="2214874"/>
              <a:ext cx="270229" cy="20631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9" name="Ellipse 8"/>
          <p:cNvSpPr/>
          <p:nvPr/>
        </p:nvSpPr>
        <p:spPr>
          <a:xfrm>
            <a:off x="2867025" y="819150"/>
            <a:ext cx="3192572" cy="31932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39700">
              <a:srgbClr val="F0D2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77" name="Textfeld 4"/>
          <p:cNvSpPr txBox="1">
            <a:spLocks noChangeArrowheads="1"/>
          </p:cNvSpPr>
          <p:nvPr/>
        </p:nvSpPr>
        <p:spPr bwMode="auto">
          <a:xfrm>
            <a:off x="4006850" y="2971800"/>
            <a:ext cx="912813" cy="307975"/>
          </a:xfrm>
          <a:prstGeom prst="rect">
            <a:avLst/>
          </a:prstGeom>
          <a:solidFill>
            <a:schemeClr val="accent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FF0000"/>
                </a:solidFill>
              </a:rPr>
              <a:t>Im Dorfe</a:t>
            </a:r>
          </a:p>
        </p:txBody>
      </p:sp>
      <p:sp>
        <p:nvSpPr>
          <p:cNvPr id="15378" name="Textfeld 11"/>
          <p:cNvSpPr txBox="1">
            <a:spLocks noChangeArrowheads="1"/>
          </p:cNvSpPr>
          <p:nvPr/>
        </p:nvSpPr>
        <p:spPr bwMode="auto">
          <a:xfrm>
            <a:off x="3287713" y="1327150"/>
            <a:ext cx="235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GPS-Radius ca. 50m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360488" y="3803650"/>
          <a:ext cx="2597150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1168400"/>
              </a:tblGrid>
              <a:tr h="36512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Ankunft-Zeit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2"/>
                          </a:solidFill>
                        </a:rPr>
                        <a:t>9:10:10</a:t>
                      </a:r>
                      <a:endParaRPr lang="de-DE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feil nach unten 13"/>
          <p:cNvSpPr/>
          <p:nvPr/>
        </p:nvSpPr>
        <p:spPr>
          <a:xfrm>
            <a:off x="2833688" y="2220913"/>
            <a:ext cx="147637" cy="1520825"/>
          </a:xfrm>
          <a:prstGeom prst="down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79" name="Tabelle 78"/>
          <p:cNvGraphicFramePr>
            <a:graphicFrameLocks noGrp="1"/>
          </p:cNvGraphicFramePr>
          <p:nvPr/>
        </p:nvGraphicFramePr>
        <p:xfrm>
          <a:off x="5394325" y="3800475"/>
          <a:ext cx="273208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09"/>
                <a:gridCol w="915679"/>
              </a:tblGrid>
              <a:tr h="36512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Abfahrt-Zeit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92" marR="91492">
                    <a:solidFill>
                      <a:srgbClr val="FCCB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9:10:18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92" marR="91492">
                    <a:solidFill>
                      <a:srgbClr val="FCCBBC"/>
                    </a:solidFill>
                  </a:tcPr>
                </a:tc>
              </a:tr>
            </a:tbl>
          </a:graphicData>
        </a:graphic>
      </p:graphicFrame>
      <p:sp>
        <p:nvSpPr>
          <p:cNvPr id="80" name="Pfeil nach unten 79"/>
          <p:cNvSpPr/>
          <p:nvPr/>
        </p:nvSpPr>
        <p:spPr>
          <a:xfrm>
            <a:off x="6048375" y="2244725"/>
            <a:ext cx="149225" cy="1520825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84" name="Tabelle 83"/>
          <p:cNvGraphicFramePr>
            <a:graphicFrameLocks noGrp="1"/>
          </p:cNvGraphicFramePr>
          <p:nvPr/>
        </p:nvGraphicFramePr>
        <p:xfrm>
          <a:off x="3173413" y="4953000"/>
          <a:ext cx="2730500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53"/>
                <a:gridCol w="915147"/>
              </a:tblGrid>
              <a:tr h="36512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9900"/>
                          </a:solidFill>
                        </a:rPr>
                        <a:t>Fahrplan-Zeit</a:t>
                      </a:r>
                      <a:endParaRPr lang="de-DE" sz="1600" dirty="0">
                        <a:solidFill>
                          <a:srgbClr val="0099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9900"/>
                          </a:solidFill>
                        </a:rPr>
                        <a:t>9:09:00</a:t>
                      </a:r>
                      <a:endParaRPr lang="de-DE" sz="1600" dirty="0">
                        <a:solidFill>
                          <a:srgbClr val="00990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3471863" y="4143375"/>
            <a:ext cx="2132012" cy="533400"/>
            <a:chOff x="3471864" y="4114801"/>
            <a:chExt cx="2132011" cy="533398"/>
          </a:xfrm>
        </p:grpSpPr>
        <p:sp>
          <p:nvSpPr>
            <p:cNvPr id="3" name="Geschweifte Klammer rechts 2"/>
            <p:cNvSpPr/>
            <p:nvPr/>
          </p:nvSpPr>
          <p:spPr>
            <a:xfrm rot="5400000">
              <a:off x="4391026" y="3195639"/>
              <a:ext cx="293687" cy="2132011"/>
            </a:xfrm>
            <a:prstGeom prst="rightBrace">
              <a:avLst/>
            </a:prstGeom>
            <a:solidFill>
              <a:schemeClr val="bg1"/>
            </a:solidFill>
            <a:ln w="15875" cmpd="sng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3825876" y="4408488"/>
              <a:ext cx="1450974" cy="2397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0" cap="rnd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</a:rPr>
                <a:t>Standzeit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5578475" y="4638675"/>
            <a:ext cx="2889250" cy="1101725"/>
            <a:chOff x="5579059" y="4639043"/>
            <a:chExt cx="2889156" cy="1101691"/>
          </a:xfrm>
        </p:grpSpPr>
        <p:sp>
          <p:nvSpPr>
            <p:cNvPr id="6" name="Geschweifte Klammer rechts 5"/>
            <p:cNvSpPr/>
            <p:nvPr/>
          </p:nvSpPr>
          <p:spPr>
            <a:xfrm rot="3711811">
              <a:off x="6533115" y="3684987"/>
              <a:ext cx="577832" cy="2485944"/>
            </a:xfrm>
            <a:prstGeom prst="rightBrace">
              <a:avLst>
                <a:gd name="adj1" fmla="val 8333"/>
                <a:gd name="adj2" fmla="val 50361"/>
              </a:avLst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Abgerundetes Rechteck 39"/>
            <p:cNvSpPr/>
            <p:nvPr/>
          </p:nvSpPr>
          <p:spPr>
            <a:xfrm rot="19866656">
              <a:off x="5960047" y="5116866"/>
              <a:ext cx="2508168" cy="6238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0" cap="rnd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</a:rPr>
                <a:t>Fahrplanabweichungs-Zeit</a:t>
              </a:r>
            </a:p>
          </p:txBody>
        </p:sp>
      </p:grpSp>
      <p:sp>
        <p:nvSpPr>
          <p:cNvPr id="15407" name="Text Box 279"/>
          <p:cNvSpPr txBox="1">
            <a:spLocks noChangeArrowheads="1"/>
          </p:cNvSpPr>
          <p:nvPr/>
        </p:nvSpPr>
        <p:spPr bwMode="auto">
          <a:xfrm>
            <a:off x="3540125" y="6184900"/>
            <a:ext cx="29987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</a:t>
            </a:r>
            <a:r>
              <a:rPr lang="de-DE" altLang="de-DE" sz="1200" b="1"/>
              <a:t>one</a:t>
            </a:r>
            <a:r>
              <a:rPr lang="de-DE" altLang="de-DE" sz="1400" b="1"/>
              <a:t>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15417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0.00139 L 0.5 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0.00278 L 0.72917 0.0027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D62C8F-17BC-44CF-903E-7DA131678748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smtClean="0"/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91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6392" name="Text Box 274"/>
          <p:cNvSpPr txBox="1">
            <a:spLocks noChangeArrowheads="1"/>
          </p:cNvSpPr>
          <p:nvPr/>
        </p:nvSpPr>
        <p:spPr bwMode="auto">
          <a:xfrm>
            <a:off x="1957388" y="166688"/>
            <a:ext cx="4651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Haltestellen-ID  (Halt_ID)</a:t>
            </a:r>
          </a:p>
        </p:txBody>
      </p:sp>
      <p:grpSp>
        <p:nvGrpSpPr>
          <p:cNvPr id="16393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6414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6415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4" name="Text Box 279"/>
          <p:cNvSpPr txBox="1">
            <a:spLocks noChangeArrowheads="1"/>
          </p:cNvSpPr>
          <p:nvPr/>
        </p:nvSpPr>
        <p:spPr bwMode="auto">
          <a:xfrm>
            <a:off x="3533775" y="6162675"/>
            <a:ext cx="3041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Zone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490538" y="2111375"/>
            <a:ext cx="8086725" cy="1233488"/>
            <a:chOff x="489881" y="2111752"/>
            <a:chExt cx="8087427" cy="1233491"/>
          </a:xfrm>
        </p:grpSpPr>
        <p:sp>
          <p:nvSpPr>
            <p:cNvPr id="16410" name="Textfeld 4"/>
            <p:cNvSpPr txBox="1">
              <a:spLocks noChangeArrowheads="1"/>
            </p:cNvSpPr>
            <p:nvPr/>
          </p:nvSpPr>
          <p:spPr bwMode="auto">
            <a:xfrm>
              <a:off x="489881" y="2111752"/>
              <a:ext cx="22458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Halt-ID Vergabe warum?</a:t>
              </a:r>
            </a:p>
          </p:txBody>
        </p:sp>
        <p:sp>
          <p:nvSpPr>
            <p:cNvPr id="16411" name="Textfeld 4"/>
            <p:cNvSpPr txBox="1">
              <a:spLocks noChangeArrowheads="1"/>
            </p:cNvSpPr>
            <p:nvPr/>
          </p:nvSpPr>
          <p:spPr bwMode="auto">
            <a:xfrm>
              <a:off x="2378175" y="2419529"/>
              <a:ext cx="5219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Schnelle Identifizierung der Haltestelle im Auswahlfenster</a:t>
              </a:r>
            </a:p>
          </p:txBody>
        </p:sp>
        <p:sp>
          <p:nvSpPr>
            <p:cNvPr id="16412" name="Textfeld 4"/>
            <p:cNvSpPr txBox="1">
              <a:spLocks noChangeArrowheads="1"/>
            </p:cNvSpPr>
            <p:nvPr/>
          </p:nvSpPr>
          <p:spPr bwMode="auto">
            <a:xfrm>
              <a:off x="2378175" y="2727306"/>
              <a:ext cx="6199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Sicherstellung der gleichen Schreibweise beim Fahrplan und Routen</a:t>
              </a:r>
            </a:p>
          </p:txBody>
        </p:sp>
        <p:sp>
          <p:nvSpPr>
            <p:cNvPr id="16413" name="Textfeld 4"/>
            <p:cNvSpPr txBox="1">
              <a:spLocks noChangeArrowheads="1"/>
            </p:cNvSpPr>
            <p:nvPr/>
          </p:nvSpPr>
          <p:spPr bwMode="auto">
            <a:xfrm>
              <a:off x="2378175" y="3037466"/>
              <a:ext cx="58031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Sortierungs-Kriterium bei den Fahrplan-Abweichungs-Berichten </a:t>
              </a:r>
            </a:p>
          </p:txBody>
        </p:sp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476250" y="3295650"/>
            <a:ext cx="7953375" cy="1277938"/>
            <a:chOff x="475591" y="3440137"/>
            <a:chExt cx="7954375" cy="1277502"/>
          </a:xfrm>
        </p:grpSpPr>
        <p:sp>
          <p:nvSpPr>
            <p:cNvPr id="16406" name="Textfeld 4"/>
            <p:cNvSpPr txBox="1">
              <a:spLocks noChangeArrowheads="1"/>
            </p:cNvSpPr>
            <p:nvPr/>
          </p:nvSpPr>
          <p:spPr bwMode="auto">
            <a:xfrm>
              <a:off x="2378174" y="3801074"/>
              <a:ext cx="6051791" cy="307777"/>
            </a:xfrm>
            <a:prstGeom prst="rect">
              <a:avLst/>
            </a:prstGeom>
            <a:solidFill>
              <a:srgbClr val="C4F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Haltestellen-Nummernkreis nach Linien und  Hintour und Rücktour</a:t>
              </a:r>
            </a:p>
          </p:txBody>
        </p:sp>
        <p:sp>
          <p:nvSpPr>
            <p:cNvPr id="16407" name="Textfeld 4"/>
            <p:cNvSpPr txBox="1">
              <a:spLocks noChangeArrowheads="1"/>
            </p:cNvSpPr>
            <p:nvPr/>
          </p:nvSpPr>
          <p:spPr bwMode="auto">
            <a:xfrm>
              <a:off x="3609975" y="4107063"/>
              <a:ext cx="4819991" cy="307777"/>
            </a:xfrm>
            <a:prstGeom prst="rect">
              <a:avLst/>
            </a:prstGeom>
            <a:solidFill>
              <a:srgbClr val="E0F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100 – 149 Linie 1 Hintour  /  150 – 199 Linie 1 Rücktour</a:t>
              </a:r>
            </a:p>
          </p:txBody>
        </p:sp>
        <p:sp>
          <p:nvSpPr>
            <p:cNvPr id="16408" name="Textfeld 4"/>
            <p:cNvSpPr txBox="1">
              <a:spLocks noChangeArrowheads="1"/>
            </p:cNvSpPr>
            <p:nvPr/>
          </p:nvSpPr>
          <p:spPr bwMode="auto">
            <a:xfrm>
              <a:off x="2378175" y="4409862"/>
              <a:ext cx="6051790" cy="307777"/>
            </a:xfrm>
            <a:prstGeom prst="rect">
              <a:avLst/>
            </a:prstGeom>
            <a:solidFill>
              <a:srgbClr val="C4F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Haltestellen-Nummern in der Abfolge der Haltestellen-Anfahrt</a:t>
              </a:r>
            </a:p>
          </p:txBody>
        </p:sp>
        <p:sp>
          <p:nvSpPr>
            <p:cNvPr id="16409" name="Textfeld 4"/>
            <p:cNvSpPr txBox="1">
              <a:spLocks noChangeArrowheads="1"/>
            </p:cNvSpPr>
            <p:nvPr/>
          </p:nvSpPr>
          <p:spPr bwMode="auto">
            <a:xfrm>
              <a:off x="475591" y="3440137"/>
              <a:ext cx="25787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Halt-ID Vergabe-Vorschläge:</a:t>
              </a:r>
            </a:p>
          </p:txBody>
        </p:sp>
      </p:grp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476250" y="4687888"/>
            <a:ext cx="8577263" cy="920750"/>
            <a:chOff x="476119" y="4830336"/>
            <a:chExt cx="8577393" cy="920828"/>
          </a:xfrm>
        </p:grpSpPr>
        <p:sp>
          <p:nvSpPr>
            <p:cNvPr id="16403" name="Textfeld 4"/>
            <p:cNvSpPr txBox="1">
              <a:spLocks noChangeArrowheads="1"/>
            </p:cNvSpPr>
            <p:nvPr/>
          </p:nvSpPr>
          <p:spPr bwMode="auto">
            <a:xfrm>
              <a:off x="1650523" y="5138113"/>
              <a:ext cx="7402989" cy="307777"/>
            </a:xfrm>
            <a:prstGeom prst="rect">
              <a:avLst/>
            </a:prstGeom>
            <a:solidFill>
              <a:srgbClr val="F0D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Haltestellen-Nummern darf nicht für „Aktive-Haltestellen“ doppelt vergeben werden</a:t>
              </a:r>
            </a:p>
          </p:txBody>
        </p:sp>
        <p:sp>
          <p:nvSpPr>
            <p:cNvPr id="16404" name="Textfeld 4"/>
            <p:cNvSpPr txBox="1">
              <a:spLocks noChangeArrowheads="1"/>
            </p:cNvSpPr>
            <p:nvPr/>
          </p:nvSpPr>
          <p:spPr bwMode="auto">
            <a:xfrm>
              <a:off x="1650523" y="5443387"/>
              <a:ext cx="7402989" cy="307777"/>
            </a:xfrm>
            <a:prstGeom prst="rect">
              <a:avLst/>
            </a:prstGeom>
            <a:solidFill>
              <a:srgbClr val="F0D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* Haltestellen-Nummern können wieder verwendet werden </a:t>
              </a:r>
            </a:p>
          </p:txBody>
        </p:sp>
        <p:sp>
          <p:nvSpPr>
            <p:cNvPr id="16405" name="Textfeld 4"/>
            <p:cNvSpPr txBox="1">
              <a:spLocks noChangeArrowheads="1"/>
            </p:cNvSpPr>
            <p:nvPr/>
          </p:nvSpPr>
          <p:spPr bwMode="auto">
            <a:xfrm>
              <a:off x="476119" y="4830336"/>
              <a:ext cx="2213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Halt-ID Vergabe-Regeln:</a:t>
              </a:r>
            </a:p>
          </p:txBody>
        </p:sp>
      </p:grpSp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90563"/>
            <a:ext cx="4791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341563" y="962025"/>
            <a:ext cx="639762" cy="11493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Textfeld 4"/>
          <p:cNvSpPr txBox="1">
            <a:spLocks noChangeArrowheads="1"/>
          </p:cNvSpPr>
          <p:nvPr/>
        </p:nvSpPr>
        <p:spPr bwMode="auto">
          <a:xfrm>
            <a:off x="560388" y="5773738"/>
            <a:ext cx="8259762" cy="369887"/>
          </a:xfrm>
          <a:prstGeom prst="rect">
            <a:avLst/>
          </a:prstGeom>
          <a:solidFill>
            <a:srgbClr val="F0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* Haltestellen-(Zeilen) </a:t>
            </a:r>
            <a:r>
              <a:rPr lang="de-DE" altLang="de-DE" sz="1800" b="1" u="sng">
                <a:solidFill>
                  <a:srgbClr val="C00000"/>
                </a:solidFill>
              </a:rPr>
              <a:t>sollten bzw. können </a:t>
            </a:r>
            <a:r>
              <a:rPr lang="de-DE" altLang="de-DE" sz="1800" b="1">
                <a:solidFill>
                  <a:srgbClr val="C00000"/>
                </a:solidFill>
              </a:rPr>
              <a:t>nicht gelöscht werden!!!!!!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C7319E-FB91-4F59-97A8-98BC4621A7C5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 smtClean="0"/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4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5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17416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7431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7432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Text Box 279"/>
          <p:cNvSpPr txBox="1">
            <a:spLocks noChangeArrowheads="1"/>
          </p:cNvSpPr>
          <p:nvPr/>
        </p:nvSpPr>
        <p:spPr bwMode="auto">
          <a:xfrm>
            <a:off x="3673475" y="614362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sp>
        <p:nvSpPr>
          <p:cNvPr id="17418" name="Text Box 274"/>
          <p:cNvSpPr txBox="1">
            <a:spLocks noChangeArrowheads="1"/>
          </p:cNvSpPr>
          <p:nvPr/>
        </p:nvSpPr>
        <p:spPr bwMode="auto">
          <a:xfrm>
            <a:off x="1128713" y="171450"/>
            <a:ext cx="67405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Haltestellen-Stammdaten RVM / FZS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22375"/>
            <a:ext cx="88868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feld 4"/>
          <p:cNvSpPr txBox="1">
            <a:spLocks noChangeArrowheads="1"/>
          </p:cNvSpPr>
          <p:nvPr/>
        </p:nvSpPr>
        <p:spPr bwMode="auto">
          <a:xfrm>
            <a:off x="3727450" y="914400"/>
            <a:ext cx="1446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RVM-Version</a:t>
            </a:r>
          </a:p>
        </p:txBody>
      </p:sp>
      <p:sp>
        <p:nvSpPr>
          <p:cNvPr id="75" name="Textfeld 4"/>
          <p:cNvSpPr txBox="1">
            <a:spLocks noChangeArrowheads="1"/>
          </p:cNvSpPr>
          <p:nvPr/>
        </p:nvSpPr>
        <p:spPr bwMode="auto">
          <a:xfrm>
            <a:off x="3854450" y="2028825"/>
            <a:ext cx="138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FZS-Version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57450"/>
            <a:ext cx="8893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6896100" y="1677988"/>
            <a:ext cx="895350" cy="1284287"/>
          </a:xfrm>
          <a:prstGeom prst="roundRect">
            <a:avLst/>
          </a:prstGeom>
          <a:solidFill>
            <a:srgbClr val="C00000">
              <a:alpha val="1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5454650" y="3267075"/>
            <a:ext cx="895350" cy="908050"/>
          </a:xfrm>
          <a:prstGeom prst="roundRect">
            <a:avLst/>
          </a:prstGeom>
          <a:solidFill>
            <a:srgbClr val="C00000">
              <a:alpha val="1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6700838" y="3267075"/>
            <a:ext cx="828675" cy="939800"/>
          </a:xfrm>
          <a:prstGeom prst="roundRect">
            <a:avLst/>
          </a:prstGeom>
          <a:solidFill>
            <a:srgbClr val="C00000">
              <a:alpha val="1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514725"/>
            <a:ext cx="8077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bgerundetes Rechteck 23"/>
          <p:cNvSpPr/>
          <p:nvPr/>
        </p:nvSpPr>
        <p:spPr>
          <a:xfrm>
            <a:off x="5553075" y="3548063"/>
            <a:ext cx="1114425" cy="581025"/>
          </a:xfrm>
          <a:prstGeom prst="roundRect">
            <a:avLst/>
          </a:prstGeom>
          <a:solidFill>
            <a:srgbClr val="C00000">
              <a:alpha val="1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 rot="18592646">
            <a:off x="6153150" y="3048000"/>
            <a:ext cx="854075" cy="307975"/>
          </a:xfrm>
          <a:prstGeom prst="leftRightArrow">
            <a:avLst/>
          </a:prstGeom>
          <a:solidFill>
            <a:srgbClr val="C00000">
              <a:alpha val="2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5" grpId="0"/>
      <p:bldP spid="2" grpId="0" animBg="1"/>
      <p:bldP spid="2" grpId="1" animBg="1"/>
      <p:bldP spid="22" grpId="0" animBg="1"/>
      <p:bldP spid="23" grpId="0" animBg="1"/>
      <p:bldP spid="24" grpId="0" animBg="1"/>
      <p:bldP spid="24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ieren 68"/>
          <p:cNvGrpSpPr>
            <a:grpSpLocks/>
          </p:cNvGrpSpPr>
          <p:nvPr/>
        </p:nvGrpSpPr>
        <p:grpSpPr bwMode="auto">
          <a:xfrm rot="-3448540">
            <a:off x="989806" y="3826669"/>
            <a:ext cx="738188" cy="374650"/>
            <a:chOff x="5013328" y="2929335"/>
            <a:chExt cx="738185" cy="374253"/>
          </a:xfrm>
        </p:grpSpPr>
        <p:pic>
          <p:nvPicPr>
            <p:cNvPr id="18495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8" y="2929335"/>
              <a:ext cx="41441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Gestreifter Pfeil nach rechts 75"/>
            <p:cNvSpPr/>
            <p:nvPr/>
          </p:nvSpPr>
          <p:spPr bwMode="auto">
            <a:xfrm>
              <a:off x="5468852" y="3005135"/>
              <a:ext cx="280987" cy="296547"/>
            </a:xfrm>
            <a:prstGeom prst="stripedRight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E3BDF9-EB33-4B67-A7BC-291C69ACAE86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smtClean="0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4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8441" name="Text Box 274"/>
          <p:cNvSpPr txBox="1">
            <a:spLocks noChangeArrowheads="1"/>
          </p:cNvSpPr>
          <p:nvPr/>
        </p:nvSpPr>
        <p:spPr bwMode="auto">
          <a:xfrm>
            <a:off x="1957388" y="166688"/>
            <a:ext cx="4851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Haltestellen-Bezeichnung</a:t>
            </a:r>
          </a:p>
        </p:txBody>
      </p:sp>
      <p:grpSp>
        <p:nvGrpSpPr>
          <p:cNvPr id="18442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8493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8494" name="Picture 284" descr="Logo mit Wappen_B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090988"/>
            <a:ext cx="5324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uppieren 2"/>
          <p:cNvGrpSpPr>
            <a:grpSpLocks/>
          </p:cNvGrpSpPr>
          <p:nvPr/>
        </p:nvGrpSpPr>
        <p:grpSpPr bwMode="auto">
          <a:xfrm>
            <a:off x="1395413" y="1512888"/>
            <a:ext cx="6427787" cy="1395412"/>
            <a:chOff x="1390301" y="2078631"/>
            <a:chExt cx="6428262" cy="1395414"/>
          </a:xfrm>
        </p:grpSpPr>
        <p:sp>
          <p:nvSpPr>
            <p:cNvPr id="42" name="Rechteck 41"/>
            <p:cNvSpPr/>
            <p:nvPr/>
          </p:nvSpPr>
          <p:spPr>
            <a:xfrm rot="3492140">
              <a:off x="715615" y="2753317"/>
              <a:ext cx="1395414" cy="46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771329" y="3324820"/>
              <a:ext cx="5686845" cy="57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 rot="18107860" flipH="1">
              <a:off x="7097836" y="2753317"/>
              <a:ext cx="1395414" cy="46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4876800" y="2381250"/>
            <a:ext cx="758825" cy="369888"/>
            <a:chOff x="5037364" y="2390676"/>
            <a:chExt cx="758599" cy="368399"/>
          </a:xfrm>
        </p:grpSpPr>
        <p:pic>
          <p:nvPicPr>
            <p:cNvPr id="18488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4" y="2390676"/>
              <a:ext cx="414307" cy="36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Gestreifter Pfeil nach rechts 16"/>
            <p:cNvSpPr/>
            <p:nvPr/>
          </p:nvSpPr>
          <p:spPr bwMode="auto">
            <a:xfrm>
              <a:off x="5515060" y="2461826"/>
              <a:ext cx="280903" cy="297249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8446" name="Gruppieren 51"/>
          <p:cNvGrpSpPr>
            <a:grpSpLocks/>
          </p:cNvGrpSpPr>
          <p:nvPr/>
        </p:nvGrpSpPr>
        <p:grpSpPr bwMode="auto">
          <a:xfrm flipV="1">
            <a:off x="1366838" y="2752725"/>
            <a:ext cx="6438900" cy="1395413"/>
            <a:chOff x="1390300" y="2078630"/>
            <a:chExt cx="6437787" cy="1395416"/>
          </a:xfrm>
        </p:grpSpPr>
        <p:sp>
          <p:nvSpPr>
            <p:cNvPr id="57" name="Rechteck 56"/>
            <p:cNvSpPr/>
            <p:nvPr/>
          </p:nvSpPr>
          <p:spPr>
            <a:xfrm rot="3492140">
              <a:off x="715607" y="2753323"/>
              <a:ext cx="1395416" cy="4602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771234" y="3324821"/>
              <a:ext cx="5687029" cy="5715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 rot="18107860" flipH="1">
              <a:off x="7107363" y="2753322"/>
              <a:ext cx="1395416" cy="4603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>
            <a:grpSpLocks/>
          </p:cNvGrpSpPr>
          <p:nvPr/>
        </p:nvGrpSpPr>
        <p:grpSpPr bwMode="auto">
          <a:xfrm rot="3504489">
            <a:off x="848519" y="1173957"/>
            <a:ext cx="738187" cy="374650"/>
            <a:chOff x="5013328" y="2929335"/>
            <a:chExt cx="738185" cy="374253"/>
          </a:xfrm>
        </p:grpSpPr>
        <p:pic>
          <p:nvPicPr>
            <p:cNvPr id="18483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8" y="2929335"/>
              <a:ext cx="41441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Gestreifter Pfeil nach rechts 77"/>
            <p:cNvSpPr/>
            <p:nvPr/>
          </p:nvSpPr>
          <p:spPr bwMode="auto">
            <a:xfrm>
              <a:off x="5403055" y="3084863"/>
              <a:ext cx="280987" cy="296548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3" name="Gruppieren 52"/>
          <p:cNvGrpSpPr>
            <a:grpSpLocks/>
          </p:cNvGrpSpPr>
          <p:nvPr/>
        </p:nvGrpSpPr>
        <p:grpSpPr bwMode="auto">
          <a:xfrm>
            <a:off x="3321050" y="2921000"/>
            <a:ext cx="738188" cy="374650"/>
            <a:chOff x="5013328" y="2929335"/>
            <a:chExt cx="738185" cy="374253"/>
          </a:xfrm>
        </p:grpSpPr>
        <p:pic>
          <p:nvPicPr>
            <p:cNvPr id="18481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8" y="2929335"/>
              <a:ext cx="41441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Gestreifter Pfeil nach rechts 54"/>
            <p:cNvSpPr/>
            <p:nvPr/>
          </p:nvSpPr>
          <p:spPr bwMode="auto">
            <a:xfrm>
              <a:off x="5470526" y="3007041"/>
              <a:ext cx="280987" cy="296547"/>
            </a:xfrm>
            <a:prstGeom prst="stripedRight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4" name="Gruppieren 53"/>
          <p:cNvGrpSpPr>
            <a:grpSpLocks/>
          </p:cNvGrpSpPr>
          <p:nvPr/>
        </p:nvGrpSpPr>
        <p:grpSpPr bwMode="auto">
          <a:xfrm rot="-3548678">
            <a:off x="7203281" y="1951832"/>
            <a:ext cx="758825" cy="369888"/>
            <a:chOff x="5037364" y="2390676"/>
            <a:chExt cx="758599" cy="368399"/>
          </a:xfrm>
        </p:grpSpPr>
        <p:pic>
          <p:nvPicPr>
            <p:cNvPr id="18479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4" y="2390676"/>
              <a:ext cx="414307" cy="36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Gestreifter Pfeil nach rechts 61"/>
            <p:cNvSpPr/>
            <p:nvPr/>
          </p:nvSpPr>
          <p:spPr bwMode="auto">
            <a:xfrm>
              <a:off x="5610775" y="2393801"/>
              <a:ext cx="280904" cy="297249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3" name="Gruppieren 62"/>
          <p:cNvGrpSpPr>
            <a:grpSpLocks/>
          </p:cNvGrpSpPr>
          <p:nvPr/>
        </p:nvGrpSpPr>
        <p:grpSpPr bwMode="auto">
          <a:xfrm>
            <a:off x="3319463" y="2384425"/>
            <a:ext cx="738187" cy="374650"/>
            <a:chOff x="5013328" y="2929335"/>
            <a:chExt cx="738185" cy="374253"/>
          </a:xfrm>
        </p:grpSpPr>
        <p:pic>
          <p:nvPicPr>
            <p:cNvPr id="18477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8" y="2929335"/>
              <a:ext cx="41441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Gestreifter Pfeil nach rechts 64"/>
            <p:cNvSpPr/>
            <p:nvPr/>
          </p:nvSpPr>
          <p:spPr bwMode="auto">
            <a:xfrm>
              <a:off x="5468939" y="3008626"/>
              <a:ext cx="280987" cy="296548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8451" name="Gruppieren 9"/>
          <p:cNvGrpSpPr>
            <a:grpSpLocks/>
          </p:cNvGrpSpPr>
          <p:nvPr/>
        </p:nvGrpSpPr>
        <p:grpSpPr bwMode="auto">
          <a:xfrm>
            <a:off x="1638300" y="1270000"/>
            <a:ext cx="5757863" cy="2498725"/>
            <a:chOff x="1638868" y="1869876"/>
            <a:chExt cx="5757788" cy="2499123"/>
          </a:xfrm>
        </p:grpSpPr>
        <p:grpSp>
          <p:nvGrpSpPr>
            <p:cNvPr id="18462" name="Gruppieren 6"/>
            <p:cNvGrpSpPr>
              <a:grpSpLocks/>
            </p:cNvGrpSpPr>
            <p:nvPr/>
          </p:nvGrpSpPr>
          <p:grpSpPr bwMode="auto">
            <a:xfrm>
              <a:off x="1638868" y="1869876"/>
              <a:ext cx="998992" cy="678934"/>
              <a:chOff x="1638867" y="1869875"/>
              <a:chExt cx="998991" cy="678934"/>
            </a:xfrm>
          </p:grpSpPr>
          <p:sp>
            <p:nvSpPr>
              <p:cNvPr id="18475" name="Textfeld 4"/>
              <p:cNvSpPr txBox="1">
                <a:spLocks noChangeArrowheads="1"/>
              </p:cNvSpPr>
              <p:nvPr/>
            </p:nvSpPr>
            <p:spPr bwMode="auto">
              <a:xfrm>
                <a:off x="1719263" y="2117922"/>
                <a:ext cx="8515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53.014976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09.013180</a:t>
                </a:r>
              </a:p>
            </p:txBody>
          </p:sp>
          <p:sp>
            <p:nvSpPr>
              <p:cNvPr id="18476" name="Textfeld 4"/>
              <p:cNvSpPr txBox="1">
                <a:spLocks noChangeArrowheads="1"/>
              </p:cNvSpPr>
              <p:nvPr/>
            </p:nvSpPr>
            <p:spPr bwMode="auto">
              <a:xfrm>
                <a:off x="1638867" y="1869875"/>
                <a:ext cx="9989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Maktplatz</a:t>
                </a:r>
              </a:p>
            </p:txBody>
          </p:sp>
        </p:grpSp>
        <p:sp>
          <p:nvSpPr>
            <p:cNvPr id="4" name="Abgerundetes Rechteck 3"/>
            <p:cNvSpPr/>
            <p:nvPr/>
          </p:nvSpPr>
          <p:spPr>
            <a:xfrm>
              <a:off x="4288371" y="2530381"/>
              <a:ext cx="525455" cy="182909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1875403" y="2539908"/>
              <a:ext cx="525455" cy="182909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6688640" y="2530381"/>
              <a:ext cx="525455" cy="182909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84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76" y="2588320"/>
              <a:ext cx="383003" cy="37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862" y="2588321"/>
              <a:ext cx="383003" cy="37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166" y="2588320"/>
              <a:ext cx="383003" cy="37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9" name="Gruppieren 7"/>
            <p:cNvGrpSpPr>
              <a:grpSpLocks/>
            </p:cNvGrpSpPr>
            <p:nvPr/>
          </p:nvGrpSpPr>
          <p:grpSpPr bwMode="auto">
            <a:xfrm>
              <a:off x="4124019" y="1873052"/>
              <a:ext cx="851515" cy="657623"/>
              <a:chOff x="4124017" y="1873051"/>
              <a:chExt cx="851515" cy="657622"/>
            </a:xfrm>
          </p:grpSpPr>
          <p:sp>
            <p:nvSpPr>
              <p:cNvPr id="18473" name="Textfeld 4"/>
              <p:cNvSpPr txBox="1">
                <a:spLocks noChangeArrowheads="1"/>
              </p:cNvSpPr>
              <p:nvPr/>
            </p:nvSpPr>
            <p:spPr bwMode="auto">
              <a:xfrm>
                <a:off x="4288980" y="1873051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ZOB</a:t>
                </a:r>
              </a:p>
            </p:txBody>
          </p:sp>
          <p:sp>
            <p:nvSpPr>
              <p:cNvPr id="18474" name="Textfeld 4"/>
              <p:cNvSpPr txBox="1">
                <a:spLocks noChangeArrowheads="1"/>
              </p:cNvSpPr>
              <p:nvPr/>
            </p:nvSpPr>
            <p:spPr bwMode="auto">
              <a:xfrm>
                <a:off x="4124017" y="2099786"/>
                <a:ext cx="8515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53.014976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09.020210</a:t>
                </a:r>
              </a:p>
            </p:txBody>
          </p:sp>
        </p:grpSp>
        <p:grpSp>
          <p:nvGrpSpPr>
            <p:cNvPr id="18470" name="Gruppieren 8"/>
            <p:cNvGrpSpPr>
              <a:grpSpLocks/>
            </p:cNvGrpSpPr>
            <p:nvPr/>
          </p:nvGrpSpPr>
          <p:grpSpPr bwMode="auto">
            <a:xfrm>
              <a:off x="6506669" y="1884955"/>
              <a:ext cx="889987" cy="645717"/>
              <a:chOff x="6506669" y="1884955"/>
              <a:chExt cx="889987" cy="645717"/>
            </a:xfrm>
          </p:grpSpPr>
          <p:sp>
            <p:nvSpPr>
              <p:cNvPr id="18471" name="Textfeld 4"/>
              <p:cNvSpPr txBox="1">
                <a:spLocks noChangeArrowheads="1"/>
              </p:cNvSpPr>
              <p:nvPr/>
            </p:nvSpPr>
            <p:spPr bwMode="auto">
              <a:xfrm>
                <a:off x="6506669" y="1884955"/>
                <a:ext cx="8899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Rathaus</a:t>
                </a:r>
              </a:p>
            </p:txBody>
          </p:sp>
          <p:sp>
            <p:nvSpPr>
              <p:cNvPr id="18472" name="Textfeld 4"/>
              <p:cNvSpPr txBox="1">
                <a:spLocks noChangeArrowheads="1"/>
              </p:cNvSpPr>
              <p:nvPr/>
            </p:nvSpPr>
            <p:spPr bwMode="auto">
              <a:xfrm>
                <a:off x="6525905" y="2099785"/>
                <a:ext cx="8515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53.014976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100" b="1">
                    <a:solidFill>
                      <a:srgbClr val="0033CC"/>
                    </a:solidFill>
                  </a:rPr>
                  <a:t>09.026140</a:t>
                </a:r>
              </a:p>
            </p:txBody>
          </p:sp>
        </p:grpSp>
      </p:grpSp>
      <p:sp>
        <p:nvSpPr>
          <p:cNvPr id="75" name="Textfeld 4"/>
          <p:cNvSpPr txBox="1">
            <a:spLocks noChangeArrowheads="1"/>
          </p:cNvSpPr>
          <p:nvPr/>
        </p:nvSpPr>
        <p:spPr bwMode="auto">
          <a:xfrm>
            <a:off x="6351588" y="2425700"/>
            <a:ext cx="1147762" cy="307975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FF0000"/>
                </a:solidFill>
              </a:rPr>
              <a:t>Rathaus L1</a:t>
            </a:r>
          </a:p>
        </p:txBody>
      </p:sp>
      <p:sp>
        <p:nvSpPr>
          <p:cNvPr id="72" name="Textfeld 4"/>
          <p:cNvSpPr txBox="1">
            <a:spLocks noChangeArrowheads="1"/>
          </p:cNvSpPr>
          <p:nvPr/>
        </p:nvSpPr>
        <p:spPr bwMode="auto">
          <a:xfrm>
            <a:off x="4086225" y="2957513"/>
            <a:ext cx="820738" cy="307975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ZOB L2</a:t>
            </a:r>
          </a:p>
        </p:txBody>
      </p:sp>
      <p:sp>
        <p:nvSpPr>
          <p:cNvPr id="74" name="Textfeld 4"/>
          <p:cNvSpPr txBox="1">
            <a:spLocks noChangeArrowheads="1"/>
          </p:cNvSpPr>
          <p:nvPr/>
        </p:nvSpPr>
        <p:spPr bwMode="auto">
          <a:xfrm>
            <a:off x="6330950" y="2955925"/>
            <a:ext cx="1147763" cy="307975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Rathaus L2</a:t>
            </a:r>
          </a:p>
        </p:txBody>
      </p:sp>
      <p:sp>
        <p:nvSpPr>
          <p:cNvPr id="73" name="Textfeld 4"/>
          <p:cNvSpPr txBox="1">
            <a:spLocks noChangeArrowheads="1"/>
          </p:cNvSpPr>
          <p:nvPr/>
        </p:nvSpPr>
        <p:spPr bwMode="auto">
          <a:xfrm>
            <a:off x="4059238" y="2427288"/>
            <a:ext cx="868362" cy="307975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FF0000"/>
                </a:solidFill>
              </a:rPr>
              <a:t>ZOB L1 </a:t>
            </a:r>
          </a:p>
        </p:txBody>
      </p:sp>
      <p:sp>
        <p:nvSpPr>
          <p:cNvPr id="71" name="Textfeld 4"/>
          <p:cNvSpPr txBox="1">
            <a:spLocks noChangeArrowheads="1"/>
          </p:cNvSpPr>
          <p:nvPr/>
        </p:nvSpPr>
        <p:spPr bwMode="auto">
          <a:xfrm>
            <a:off x="1884363" y="2427288"/>
            <a:ext cx="1506537" cy="307975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FF0000"/>
                </a:solidFill>
              </a:rPr>
              <a:t>Marktplatz L1 R</a:t>
            </a:r>
          </a:p>
        </p:txBody>
      </p:sp>
      <p:sp>
        <p:nvSpPr>
          <p:cNvPr id="8224" name="Textfeld 4"/>
          <p:cNvSpPr txBox="1">
            <a:spLocks noChangeArrowheads="1"/>
          </p:cNvSpPr>
          <p:nvPr/>
        </p:nvSpPr>
        <p:spPr bwMode="auto">
          <a:xfrm>
            <a:off x="1863725" y="2957513"/>
            <a:ext cx="1506538" cy="307975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Marktplatz L2 R</a:t>
            </a:r>
          </a:p>
        </p:txBody>
      </p:sp>
      <p:grpSp>
        <p:nvGrpSpPr>
          <p:cNvPr id="66" name="Gruppieren 65"/>
          <p:cNvGrpSpPr>
            <a:grpSpLocks/>
          </p:cNvGrpSpPr>
          <p:nvPr/>
        </p:nvGrpSpPr>
        <p:grpSpPr bwMode="auto">
          <a:xfrm rot="3558224">
            <a:off x="7217569" y="3413919"/>
            <a:ext cx="738188" cy="374650"/>
            <a:chOff x="5013328" y="2929335"/>
            <a:chExt cx="738185" cy="374253"/>
          </a:xfrm>
        </p:grpSpPr>
        <p:pic>
          <p:nvPicPr>
            <p:cNvPr id="18460" name="Picture 54" descr="BB-MiniLogo_260x2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8" y="2929335"/>
              <a:ext cx="41441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Gestreifter Pfeil nach rechts 67"/>
            <p:cNvSpPr/>
            <p:nvPr/>
          </p:nvSpPr>
          <p:spPr bwMode="auto">
            <a:xfrm>
              <a:off x="5408402" y="3082591"/>
              <a:ext cx="280986" cy="296547"/>
            </a:xfrm>
            <a:prstGeom prst="stripedRight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8459" name="Text Box 279"/>
          <p:cNvSpPr txBox="1">
            <a:spLocks noChangeArrowheads="1"/>
          </p:cNvSpPr>
          <p:nvPr/>
        </p:nvSpPr>
        <p:spPr bwMode="auto">
          <a:xfrm>
            <a:off x="3533775" y="6162675"/>
            <a:ext cx="3041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Zone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875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0.05416 -0.1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5521 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1.38889E-6 0.0847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5312 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3333 0.08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3855 -0.064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2" grpId="0" animBg="1"/>
      <p:bldP spid="74" grpId="0" animBg="1"/>
      <p:bldP spid="73" grpId="0" animBg="1"/>
      <p:bldP spid="71" grpId="0" animBg="1"/>
      <p:bldP spid="82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1474788" y="2730500"/>
            <a:ext cx="5624512" cy="1492250"/>
            <a:chOff x="207818" y="2797968"/>
            <a:chExt cx="5908842" cy="1814513"/>
          </a:xfrm>
        </p:grpSpPr>
        <p:pic>
          <p:nvPicPr>
            <p:cNvPr id="1960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43" y="2797968"/>
              <a:ext cx="5899317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08" name="Textfeld 75"/>
            <p:cNvSpPr txBox="1">
              <a:spLocks noChangeArrowheads="1"/>
            </p:cNvSpPr>
            <p:nvPr/>
          </p:nvSpPr>
          <p:spPr bwMode="auto">
            <a:xfrm>
              <a:off x="404811" y="3795094"/>
              <a:ext cx="195264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700" b="1"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46176" y="3784369"/>
              <a:ext cx="108404" cy="179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9610" name="Gruppieren 12"/>
            <p:cNvGrpSpPr>
              <a:grpSpLocks/>
            </p:cNvGrpSpPr>
            <p:nvPr/>
          </p:nvGrpSpPr>
          <p:grpSpPr bwMode="auto">
            <a:xfrm>
              <a:off x="207818" y="3993356"/>
              <a:ext cx="5889792" cy="619125"/>
              <a:chOff x="207818" y="4145756"/>
              <a:chExt cx="5889792" cy="619125"/>
            </a:xfrm>
          </p:grpSpPr>
          <p:pic>
            <p:nvPicPr>
              <p:cNvPr id="1961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60" y="4355306"/>
                <a:ext cx="58864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612" name="Gruppieren 11"/>
              <p:cNvGrpSpPr>
                <a:grpSpLocks/>
              </p:cNvGrpSpPr>
              <p:nvPr/>
            </p:nvGrpSpPr>
            <p:grpSpPr bwMode="auto">
              <a:xfrm>
                <a:off x="207818" y="4145756"/>
                <a:ext cx="5889792" cy="619125"/>
                <a:chOff x="207818" y="4145756"/>
                <a:chExt cx="5889792" cy="619125"/>
              </a:xfrm>
            </p:grpSpPr>
            <p:pic>
              <p:nvPicPr>
                <p:cNvPr id="19613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818" y="4145756"/>
                  <a:ext cx="5886450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614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160" y="4555331"/>
                  <a:ext cx="5886450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615" name="Textfeld 76"/>
                <p:cNvSpPr txBox="1">
                  <a:spLocks noChangeArrowheads="1"/>
                </p:cNvSpPr>
                <p:nvPr/>
              </p:nvSpPr>
              <p:spPr bwMode="auto">
                <a:xfrm>
                  <a:off x="402429" y="4146731"/>
                  <a:ext cx="195264" cy="18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9616" name="Textfeld 80"/>
                <p:cNvSpPr txBox="1">
                  <a:spLocks noChangeArrowheads="1"/>
                </p:cNvSpPr>
                <p:nvPr/>
              </p:nvSpPr>
              <p:spPr bwMode="auto">
                <a:xfrm>
                  <a:off x="397668" y="4344862"/>
                  <a:ext cx="195264" cy="18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617" name="Textfeld 81"/>
                <p:cNvSpPr txBox="1">
                  <a:spLocks noChangeArrowheads="1"/>
                </p:cNvSpPr>
                <p:nvPr/>
              </p:nvSpPr>
              <p:spPr bwMode="auto">
                <a:xfrm>
                  <a:off x="395286" y="4544099"/>
                  <a:ext cx="195264" cy="200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" name="Welle 5"/>
                <p:cNvSpPr/>
                <p:nvPr/>
              </p:nvSpPr>
              <p:spPr>
                <a:xfrm>
                  <a:off x="404613" y="4396188"/>
                  <a:ext cx="186788" cy="90725"/>
                </a:xfrm>
                <a:prstGeom prst="wav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241173" y="4152967"/>
                  <a:ext cx="108403" cy="1795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246176" y="4346000"/>
                  <a:ext cx="108404" cy="1814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</p:grp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156E94-AC02-481C-B28C-CB32B9CB9226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6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9465" name="Text Box 274"/>
          <p:cNvSpPr txBox="1">
            <a:spLocks noChangeArrowheads="1"/>
          </p:cNvSpPr>
          <p:nvPr/>
        </p:nvSpPr>
        <p:spPr bwMode="auto">
          <a:xfrm>
            <a:off x="1616075" y="179388"/>
            <a:ext cx="59293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Linien Haltestellen Verknüpfung</a:t>
            </a:r>
          </a:p>
        </p:txBody>
      </p:sp>
      <p:grpSp>
        <p:nvGrpSpPr>
          <p:cNvPr id="19466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9605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9606" name="Picture 284" descr="Logo mit Wappen_B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Gruppieren 1"/>
          <p:cNvGrpSpPr>
            <a:grpSpLocks/>
          </p:cNvGrpSpPr>
          <p:nvPr/>
        </p:nvGrpSpPr>
        <p:grpSpPr bwMode="auto">
          <a:xfrm>
            <a:off x="1460500" y="819150"/>
            <a:ext cx="6032500" cy="1997075"/>
            <a:chOff x="1466691" y="1269800"/>
            <a:chExt cx="6287055" cy="2877939"/>
          </a:xfrm>
        </p:grpSpPr>
        <p:sp>
          <p:nvSpPr>
            <p:cNvPr id="19574" name="Textfeld 4"/>
            <p:cNvSpPr txBox="1">
              <a:spLocks noChangeArrowheads="1"/>
            </p:cNvSpPr>
            <p:nvPr/>
          </p:nvSpPr>
          <p:spPr bwMode="auto">
            <a:xfrm>
              <a:off x="1863712" y="2947987"/>
              <a:ext cx="1507144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Marktplatz L2 R</a:t>
              </a:r>
            </a:p>
          </p:txBody>
        </p:sp>
        <p:grpSp>
          <p:nvGrpSpPr>
            <p:cNvPr id="19575" name="Gruppieren 9"/>
            <p:cNvGrpSpPr>
              <a:grpSpLocks/>
            </p:cNvGrpSpPr>
            <p:nvPr/>
          </p:nvGrpSpPr>
          <p:grpSpPr bwMode="auto">
            <a:xfrm>
              <a:off x="1638867" y="1269800"/>
              <a:ext cx="5757789" cy="2498180"/>
              <a:chOff x="1638867" y="1869875"/>
              <a:chExt cx="5757789" cy="2498180"/>
            </a:xfrm>
          </p:grpSpPr>
          <p:sp>
            <p:nvSpPr>
              <p:cNvPr id="19596" name="Textfeld 4"/>
              <p:cNvSpPr txBox="1">
                <a:spLocks noChangeArrowheads="1"/>
              </p:cNvSpPr>
              <p:nvPr/>
            </p:nvSpPr>
            <p:spPr bwMode="auto">
              <a:xfrm>
                <a:off x="1638867" y="1869875"/>
                <a:ext cx="9989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Maktplatz</a:t>
                </a:r>
              </a:p>
            </p:txBody>
          </p:sp>
          <p:sp>
            <p:nvSpPr>
              <p:cNvPr id="4" name="Abgerundetes Rechteck 3"/>
              <p:cNvSpPr/>
              <p:nvPr/>
            </p:nvSpPr>
            <p:spPr>
              <a:xfrm>
                <a:off x="4289248" y="2531024"/>
                <a:ext cx="524473" cy="182787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Abgerundetes Rechteck 59"/>
              <p:cNvSpPr/>
              <p:nvPr/>
            </p:nvSpPr>
            <p:spPr>
              <a:xfrm>
                <a:off x="1875350" y="2540175"/>
                <a:ext cx="524472" cy="182787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Abgerundetes Rechteck 60"/>
              <p:cNvSpPr/>
              <p:nvPr/>
            </p:nvSpPr>
            <p:spPr>
              <a:xfrm>
                <a:off x="6688256" y="2531024"/>
                <a:ext cx="526127" cy="182787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1960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8274" y="2588318"/>
                <a:ext cx="383003" cy="376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01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860" y="2588319"/>
                <a:ext cx="383003" cy="376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0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0161" y="2588318"/>
                <a:ext cx="383003" cy="376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03" name="Textfeld 4"/>
              <p:cNvSpPr txBox="1">
                <a:spLocks noChangeArrowheads="1"/>
              </p:cNvSpPr>
              <p:nvPr/>
            </p:nvSpPr>
            <p:spPr bwMode="auto">
              <a:xfrm>
                <a:off x="4288980" y="1873051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ZOB</a:t>
                </a:r>
              </a:p>
            </p:txBody>
          </p:sp>
          <p:sp>
            <p:nvSpPr>
              <p:cNvPr id="19604" name="Textfeld 4"/>
              <p:cNvSpPr txBox="1">
                <a:spLocks noChangeArrowheads="1"/>
              </p:cNvSpPr>
              <p:nvPr/>
            </p:nvSpPr>
            <p:spPr bwMode="auto">
              <a:xfrm>
                <a:off x="6506670" y="1884954"/>
                <a:ext cx="88998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Rathaus</a:t>
                </a:r>
              </a:p>
            </p:txBody>
          </p:sp>
        </p:grpSp>
        <p:sp>
          <p:nvSpPr>
            <p:cNvPr id="19576" name="Textfeld 4"/>
            <p:cNvSpPr txBox="1">
              <a:spLocks noChangeArrowheads="1"/>
            </p:cNvSpPr>
            <p:nvPr/>
          </p:nvSpPr>
          <p:spPr bwMode="auto">
            <a:xfrm>
              <a:off x="1884286" y="2427981"/>
              <a:ext cx="1507144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Marktplatz L1 R</a:t>
              </a:r>
            </a:p>
          </p:txBody>
        </p:sp>
        <p:sp>
          <p:nvSpPr>
            <p:cNvPr id="19577" name="Textfeld 4"/>
            <p:cNvSpPr txBox="1">
              <a:spLocks noChangeArrowheads="1"/>
            </p:cNvSpPr>
            <p:nvPr/>
          </p:nvSpPr>
          <p:spPr bwMode="auto">
            <a:xfrm>
              <a:off x="4086477" y="2947987"/>
              <a:ext cx="821059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ZOB L2</a:t>
              </a:r>
            </a:p>
          </p:txBody>
        </p:sp>
        <p:sp>
          <p:nvSpPr>
            <p:cNvPr id="19578" name="Textfeld 4"/>
            <p:cNvSpPr txBox="1">
              <a:spLocks noChangeArrowheads="1"/>
            </p:cNvSpPr>
            <p:nvPr/>
          </p:nvSpPr>
          <p:spPr bwMode="auto">
            <a:xfrm>
              <a:off x="4059426" y="2427981"/>
              <a:ext cx="868481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ZOB L1 </a:t>
              </a:r>
            </a:p>
          </p:txBody>
        </p:sp>
        <p:sp>
          <p:nvSpPr>
            <p:cNvPr id="19579" name="Textfeld 4"/>
            <p:cNvSpPr txBox="1">
              <a:spLocks noChangeArrowheads="1"/>
            </p:cNvSpPr>
            <p:nvPr/>
          </p:nvSpPr>
          <p:spPr bwMode="auto">
            <a:xfrm>
              <a:off x="6349900" y="2946498"/>
              <a:ext cx="1148071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Rathaus L2</a:t>
              </a:r>
            </a:p>
          </p:txBody>
        </p:sp>
        <p:sp>
          <p:nvSpPr>
            <p:cNvPr id="19580" name="Textfeld 4"/>
            <p:cNvSpPr txBox="1">
              <a:spLocks noChangeArrowheads="1"/>
            </p:cNvSpPr>
            <p:nvPr/>
          </p:nvSpPr>
          <p:spPr bwMode="auto">
            <a:xfrm>
              <a:off x="6370474" y="2426492"/>
              <a:ext cx="1148071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Rathaus L1</a:t>
              </a:r>
            </a:p>
          </p:txBody>
        </p:sp>
        <p:grpSp>
          <p:nvGrpSpPr>
            <p:cNvPr id="19581" name="Gruppieren 17"/>
            <p:cNvGrpSpPr>
              <a:grpSpLocks/>
            </p:cNvGrpSpPr>
            <p:nvPr/>
          </p:nvGrpSpPr>
          <p:grpSpPr bwMode="auto">
            <a:xfrm>
              <a:off x="1494220" y="1512388"/>
              <a:ext cx="6259526" cy="1395413"/>
              <a:chOff x="1489555" y="1478557"/>
              <a:chExt cx="6259526" cy="1395413"/>
            </a:xfrm>
          </p:grpSpPr>
          <p:grpSp>
            <p:nvGrpSpPr>
              <p:cNvPr id="19590" name="Gruppieren 2"/>
              <p:cNvGrpSpPr>
                <a:grpSpLocks/>
              </p:cNvGrpSpPr>
              <p:nvPr/>
            </p:nvGrpSpPr>
            <p:grpSpPr bwMode="auto">
              <a:xfrm>
                <a:off x="1489555" y="1478557"/>
                <a:ext cx="6259526" cy="1395413"/>
                <a:chOff x="1489555" y="2078632"/>
                <a:chExt cx="6259526" cy="1395413"/>
              </a:xfrm>
            </p:grpSpPr>
            <p:sp>
              <p:nvSpPr>
                <p:cNvPr id="42" name="Rechteck 41"/>
                <p:cNvSpPr/>
                <p:nvPr/>
              </p:nvSpPr>
              <p:spPr>
                <a:xfrm rot="3492140">
                  <a:off x="815564" y="2753130"/>
                  <a:ext cx="1395502" cy="463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1771416" y="3325343"/>
                  <a:ext cx="5688130" cy="549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 rot="18107860" flipH="1">
                  <a:off x="7028166" y="2753130"/>
                  <a:ext cx="1395502" cy="463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pic>
            <p:nvPicPr>
              <p:cNvPr id="19591" name="Picture 54" descr="BB-MiniLogo_260x2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521" y="2356346"/>
                <a:ext cx="414338" cy="360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Gestreifter Pfeil nach rechts 16"/>
              <p:cNvSpPr/>
              <p:nvPr/>
            </p:nvSpPr>
            <p:spPr>
              <a:xfrm>
                <a:off x="5510559" y="2427866"/>
                <a:ext cx="281263" cy="297402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9582" name="Gruppieren 19"/>
            <p:cNvGrpSpPr>
              <a:grpSpLocks/>
            </p:cNvGrpSpPr>
            <p:nvPr/>
          </p:nvGrpSpPr>
          <p:grpSpPr bwMode="auto">
            <a:xfrm>
              <a:off x="1466691" y="2752325"/>
              <a:ext cx="6269055" cy="1395414"/>
              <a:chOff x="1466691" y="2752325"/>
              <a:chExt cx="6269055" cy="1395414"/>
            </a:xfrm>
          </p:grpSpPr>
          <p:grpSp>
            <p:nvGrpSpPr>
              <p:cNvPr id="19583" name="Gruppieren 18"/>
              <p:cNvGrpSpPr>
                <a:grpSpLocks/>
              </p:cNvGrpSpPr>
              <p:nvPr/>
            </p:nvGrpSpPr>
            <p:grpSpPr bwMode="auto">
              <a:xfrm>
                <a:off x="1466691" y="2752325"/>
                <a:ext cx="6269055" cy="1395414"/>
                <a:chOff x="1466691" y="2771375"/>
                <a:chExt cx="6269055" cy="1395414"/>
              </a:xfrm>
            </p:grpSpPr>
            <p:grpSp>
              <p:nvGrpSpPr>
                <p:cNvPr id="19585" name="Gruppieren 51"/>
                <p:cNvGrpSpPr>
                  <a:grpSpLocks/>
                </p:cNvGrpSpPr>
                <p:nvPr/>
              </p:nvGrpSpPr>
              <p:grpSpPr bwMode="auto">
                <a:xfrm flipV="1">
                  <a:off x="1466691" y="2771375"/>
                  <a:ext cx="6269055" cy="1395414"/>
                  <a:chOff x="1489551" y="2078634"/>
                  <a:chExt cx="6269055" cy="1395414"/>
                </a:xfrm>
              </p:grpSpPr>
              <p:sp>
                <p:nvSpPr>
                  <p:cNvPr id="57" name="Rechteck 56"/>
                  <p:cNvSpPr/>
                  <p:nvPr/>
                </p:nvSpPr>
                <p:spPr>
                  <a:xfrm rot="3492140">
                    <a:off x="814962" y="2753222"/>
                    <a:ext cx="1395503" cy="46326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58" name="Rechteck 57"/>
                  <p:cNvSpPr/>
                  <p:nvPr/>
                </p:nvSpPr>
                <p:spPr>
                  <a:xfrm>
                    <a:off x="1770814" y="3325435"/>
                    <a:ext cx="5688130" cy="54905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59" name="Rechteck 58"/>
                  <p:cNvSpPr/>
                  <p:nvPr/>
                </p:nvSpPr>
                <p:spPr>
                  <a:xfrm rot="18107860" flipH="1">
                    <a:off x="7037492" y="2753222"/>
                    <a:ext cx="1395503" cy="46326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</p:grpSp>
            <p:pic>
              <p:nvPicPr>
                <p:cNvPr id="19586" name="Picture 54" descr="BB-MiniLogo_260x23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300" y="2947987"/>
                  <a:ext cx="414338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8" name="Gestreifter Pfeil nach rechts 77"/>
              <p:cNvSpPr/>
              <p:nvPr/>
            </p:nvSpPr>
            <p:spPr>
              <a:xfrm>
                <a:off x="5470552" y="3006172"/>
                <a:ext cx="281263" cy="297402"/>
              </a:xfrm>
              <a:prstGeom prst="stripedRightArrow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3840163" y="3513138"/>
            <a:ext cx="860425" cy="693737"/>
            <a:chOff x="3839640" y="3512761"/>
            <a:chExt cx="860274" cy="694839"/>
          </a:xfrm>
        </p:grpSpPr>
        <p:sp>
          <p:nvSpPr>
            <p:cNvPr id="19571" name="Textfeld 4"/>
            <p:cNvSpPr txBox="1">
              <a:spLocks noChangeArrowheads="1"/>
            </p:cNvSpPr>
            <p:nvPr/>
          </p:nvSpPr>
          <p:spPr bwMode="auto">
            <a:xfrm>
              <a:off x="3849165" y="3512761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ZOB L1</a:t>
              </a:r>
            </a:p>
          </p:txBody>
        </p:sp>
        <p:sp>
          <p:nvSpPr>
            <p:cNvPr id="19572" name="Textfeld 117"/>
            <p:cNvSpPr txBox="1">
              <a:spLocks noChangeArrowheads="1"/>
            </p:cNvSpPr>
            <p:nvPr/>
          </p:nvSpPr>
          <p:spPr bwMode="auto">
            <a:xfrm>
              <a:off x="3839640" y="3665161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Rathaus L1</a:t>
              </a:r>
            </a:p>
          </p:txBody>
        </p:sp>
        <p:sp>
          <p:nvSpPr>
            <p:cNvPr id="19573" name="Textfeld 118"/>
            <p:cNvSpPr txBox="1">
              <a:spLocks noChangeArrowheads="1"/>
            </p:cNvSpPr>
            <p:nvPr/>
          </p:nvSpPr>
          <p:spPr bwMode="auto">
            <a:xfrm>
              <a:off x="3848399" y="3992156"/>
              <a:ext cx="851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Marktplatz L1 R</a:t>
              </a:r>
            </a:p>
          </p:txBody>
        </p:sp>
      </p:grpSp>
      <p:grpSp>
        <p:nvGrpSpPr>
          <p:cNvPr id="23" name="Gruppieren 22"/>
          <p:cNvGrpSpPr>
            <a:grpSpLocks/>
          </p:cNvGrpSpPr>
          <p:nvPr/>
        </p:nvGrpSpPr>
        <p:grpSpPr bwMode="auto">
          <a:xfrm>
            <a:off x="5592763" y="3519488"/>
            <a:ext cx="857250" cy="696912"/>
            <a:chOff x="5592470" y="3518698"/>
            <a:chExt cx="856934" cy="698427"/>
          </a:xfrm>
        </p:grpSpPr>
        <p:sp>
          <p:nvSpPr>
            <p:cNvPr id="19568" name="Textfeld 122"/>
            <p:cNvSpPr txBox="1">
              <a:spLocks noChangeArrowheads="1"/>
            </p:cNvSpPr>
            <p:nvPr/>
          </p:nvSpPr>
          <p:spPr bwMode="auto">
            <a:xfrm>
              <a:off x="5592470" y="3518698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Rathaus L1</a:t>
              </a:r>
            </a:p>
          </p:txBody>
        </p:sp>
        <p:sp>
          <p:nvSpPr>
            <p:cNvPr id="19569" name="Textfeld 123"/>
            <p:cNvSpPr txBox="1">
              <a:spLocks noChangeArrowheads="1"/>
            </p:cNvSpPr>
            <p:nvPr/>
          </p:nvSpPr>
          <p:spPr bwMode="auto">
            <a:xfrm>
              <a:off x="5597889" y="3845302"/>
              <a:ext cx="851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Marktplatz L1 R</a:t>
              </a:r>
            </a:p>
          </p:txBody>
        </p:sp>
        <p:sp>
          <p:nvSpPr>
            <p:cNvPr id="19570" name="Textfeld 124"/>
            <p:cNvSpPr txBox="1">
              <a:spLocks noChangeArrowheads="1"/>
            </p:cNvSpPr>
            <p:nvPr/>
          </p:nvSpPr>
          <p:spPr bwMode="auto">
            <a:xfrm>
              <a:off x="5645897" y="4001681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ZOB L2</a:t>
              </a:r>
            </a:p>
          </p:txBody>
        </p:sp>
      </p:grp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2151063" y="3540125"/>
            <a:ext cx="850900" cy="676275"/>
            <a:chOff x="2150692" y="3539798"/>
            <a:chExt cx="851515" cy="677327"/>
          </a:xfrm>
        </p:grpSpPr>
        <p:sp>
          <p:nvSpPr>
            <p:cNvPr id="19564" name="Textfeld 119"/>
            <p:cNvSpPr txBox="1">
              <a:spLocks noChangeArrowheads="1"/>
            </p:cNvSpPr>
            <p:nvPr/>
          </p:nvSpPr>
          <p:spPr bwMode="auto">
            <a:xfrm>
              <a:off x="2169742" y="3539798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ZOB L1</a:t>
              </a:r>
            </a:p>
          </p:txBody>
        </p:sp>
        <p:sp>
          <p:nvSpPr>
            <p:cNvPr id="19565" name="Textfeld 120"/>
            <p:cNvSpPr txBox="1">
              <a:spLocks noChangeArrowheads="1"/>
            </p:cNvSpPr>
            <p:nvPr/>
          </p:nvSpPr>
          <p:spPr bwMode="auto">
            <a:xfrm>
              <a:off x="2160217" y="3682673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Rathaus L1</a:t>
              </a:r>
            </a:p>
          </p:txBody>
        </p:sp>
        <p:sp>
          <p:nvSpPr>
            <p:cNvPr id="19566" name="Textfeld 121"/>
            <p:cNvSpPr txBox="1">
              <a:spLocks noChangeArrowheads="1"/>
            </p:cNvSpPr>
            <p:nvPr/>
          </p:nvSpPr>
          <p:spPr bwMode="auto">
            <a:xfrm>
              <a:off x="2150692" y="3849375"/>
              <a:ext cx="851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Marktplatz L1 R</a:t>
              </a:r>
            </a:p>
          </p:txBody>
        </p:sp>
        <p:sp>
          <p:nvSpPr>
            <p:cNvPr id="19567" name="Textfeld 125"/>
            <p:cNvSpPr txBox="1">
              <a:spLocks noChangeArrowheads="1"/>
            </p:cNvSpPr>
            <p:nvPr/>
          </p:nvSpPr>
          <p:spPr bwMode="auto">
            <a:xfrm>
              <a:off x="2168976" y="4001681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ZOB L2</a:t>
              </a:r>
            </a:p>
          </p:txBody>
        </p:sp>
      </p:grpSp>
      <p:grpSp>
        <p:nvGrpSpPr>
          <p:cNvPr id="127" name="Gruppieren 126"/>
          <p:cNvGrpSpPr>
            <a:grpSpLocks/>
          </p:cNvGrpSpPr>
          <p:nvPr/>
        </p:nvGrpSpPr>
        <p:grpSpPr bwMode="auto">
          <a:xfrm>
            <a:off x="1476375" y="4557713"/>
            <a:ext cx="5624513" cy="1490662"/>
            <a:chOff x="207818" y="2797968"/>
            <a:chExt cx="5908842" cy="1814513"/>
          </a:xfrm>
        </p:grpSpPr>
        <p:pic>
          <p:nvPicPr>
            <p:cNvPr id="195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43" y="2797968"/>
              <a:ext cx="5899317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1" name="Textfeld 128"/>
            <p:cNvSpPr txBox="1">
              <a:spLocks noChangeArrowheads="1"/>
            </p:cNvSpPr>
            <p:nvPr/>
          </p:nvSpPr>
          <p:spPr bwMode="auto">
            <a:xfrm>
              <a:off x="404811" y="3795094"/>
              <a:ext cx="195264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700" b="1"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46177" y="3785418"/>
              <a:ext cx="108403" cy="179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9553" name="Gruppieren 130"/>
            <p:cNvGrpSpPr>
              <a:grpSpLocks/>
            </p:cNvGrpSpPr>
            <p:nvPr/>
          </p:nvGrpSpPr>
          <p:grpSpPr bwMode="auto">
            <a:xfrm>
              <a:off x="207818" y="3993356"/>
              <a:ext cx="5889792" cy="619125"/>
              <a:chOff x="207818" y="4145756"/>
              <a:chExt cx="5889792" cy="619125"/>
            </a:xfrm>
          </p:grpSpPr>
          <p:pic>
            <p:nvPicPr>
              <p:cNvPr id="1955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60" y="4355306"/>
                <a:ext cx="58864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555" name="Gruppieren 132"/>
              <p:cNvGrpSpPr>
                <a:grpSpLocks/>
              </p:cNvGrpSpPr>
              <p:nvPr/>
            </p:nvGrpSpPr>
            <p:grpSpPr bwMode="auto">
              <a:xfrm>
                <a:off x="207818" y="4145756"/>
                <a:ext cx="5889792" cy="619125"/>
                <a:chOff x="207818" y="4145756"/>
                <a:chExt cx="5889792" cy="619125"/>
              </a:xfrm>
            </p:grpSpPr>
            <p:pic>
              <p:nvPicPr>
                <p:cNvPr id="19556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818" y="4145756"/>
                  <a:ext cx="5886450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557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160" y="4555331"/>
                  <a:ext cx="5886450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58" name="Textfeld 135"/>
                <p:cNvSpPr txBox="1">
                  <a:spLocks noChangeArrowheads="1"/>
                </p:cNvSpPr>
                <p:nvPr/>
              </p:nvSpPr>
              <p:spPr bwMode="auto">
                <a:xfrm>
                  <a:off x="402429" y="4146731"/>
                  <a:ext cx="195264" cy="18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9559" name="Textfeld 136"/>
                <p:cNvSpPr txBox="1">
                  <a:spLocks noChangeArrowheads="1"/>
                </p:cNvSpPr>
                <p:nvPr/>
              </p:nvSpPr>
              <p:spPr bwMode="auto">
                <a:xfrm>
                  <a:off x="397668" y="4344862"/>
                  <a:ext cx="195264" cy="18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560" name="Textfeld 137"/>
                <p:cNvSpPr txBox="1">
                  <a:spLocks noChangeArrowheads="1"/>
                </p:cNvSpPr>
                <p:nvPr/>
              </p:nvSpPr>
              <p:spPr bwMode="auto">
                <a:xfrm>
                  <a:off x="395286" y="4544099"/>
                  <a:ext cx="195264" cy="200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700" b="1">
                      <a:latin typeface="Calibri" pitchFamily="34" charset="0"/>
                      <a:cs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Welle 138"/>
                <p:cNvSpPr/>
                <p:nvPr/>
              </p:nvSpPr>
              <p:spPr>
                <a:xfrm>
                  <a:off x="404613" y="4397727"/>
                  <a:ext cx="186788" cy="88890"/>
                </a:xfrm>
                <a:prstGeom prst="wav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40" name="Rechteck 139"/>
                <p:cNvSpPr/>
                <p:nvPr/>
              </p:nvSpPr>
              <p:spPr>
                <a:xfrm>
                  <a:off x="241173" y="4154246"/>
                  <a:ext cx="108404" cy="1797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41" name="Rechteck 140"/>
                <p:cNvSpPr/>
                <p:nvPr/>
              </p:nvSpPr>
              <p:spPr>
                <a:xfrm>
                  <a:off x="246177" y="4347485"/>
                  <a:ext cx="108403" cy="1797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</p:grp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3851275" y="5348288"/>
            <a:ext cx="779463" cy="685800"/>
            <a:chOff x="3851003" y="5347984"/>
            <a:chExt cx="780124" cy="685314"/>
          </a:xfrm>
        </p:grpSpPr>
        <p:sp>
          <p:nvSpPr>
            <p:cNvPr id="19547" name="Textfeld 141"/>
            <p:cNvSpPr txBox="1">
              <a:spLocks noChangeArrowheads="1"/>
            </p:cNvSpPr>
            <p:nvPr/>
          </p:nvSpPr>
          <p:spPr bwMode="auto">
            <a:xfrm>
              <a:off x="3851003" y="5347984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ZOB L2</a:t>
              </a:r>
            </a:p>
          </p:txBody>
        </p:sp>
        <p:sp>
          <p:nvSpPr>
            <p:cNvPr id="19548" name="Textfeld 142"/>
            <p:cNvSpPr txBox="1">
              <a:spLocks noChangeArrowheads="1"/>
            </p:cNvSpPr>
            <p:nvPr/>
          </p:nvSpPr>
          <p:spPr bwMode="auto">
            <a:xfrm>
              <a:off x="3851003" y="5481334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Rathaus</a:t>
              </a: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L2</a:t>
              </a:r>
            </a:p>
          </p:txBody>
        </p:sp>
        <p:sp>
          <p:nvSpPr>
            <p:cNvPr id="19549" name="Textfeld 143"/>
            <p:cNvSpPr txBox="1">
              <a:spLocks noChangeArrowheads="1"/>
            </p:cNvSpPr>
            <p:nvPr/>
          </p:nvSpPr>
          <p:spPr bwMode="auto">
            <a:xfrm>
              <a:off x="3859762" y="5817854"/>
              <a:ext cx="7713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Marktplatz L2</a:t>
              </a:r>
            </a:p>
          </p:txBody>
        </p:sp>
      </p:grpSp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5594350" y="5345113"/>
            <a:ext cx="792163" cy="698500"/>
            <a:chOff x="5594308" y="5344396"/>
            <a:chExt cx="791496" cy="698427"/>
          </a:xfrm>
        </p:grpSpPr>
        <p:sp>
          <p:nvSpPr>
            <p:cNvPr id="19544" name="Textfeld 147"/>
            <p:cNvSpPr txBox="1">
              <a:spLocks noChangeArrowheads="1"/>
            </p:cNvSpPr>
            <p:nvPr/>
          </p:nvSpPr>
          <p:spPr bwMode="auto">
            <a:xfrm>
              <a:off x="5594308" y="5344396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Rathaus L2</a:t>
              </a:r>
            </a:p>
          </p:txBody>
        </p:sp>
        <p:sp>
          <p:nvSpPr>
            <p:cNvPr id="19545" name="Textfeld 148"/>
            <p:cNvSpPr txBox="1">
              <a:spLocks noChangeArrowheads="1"/>
            </p:cNvSpPr>
            <p:nvPr/>
          </p:nvSpPr>
          <p:spPr bwMode="auto">
            <a:xfrm>
              <a:off x="5614439" y="5672850"/>
              <a:ext cx="7713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Marktplatz L2</a:t>
              </a:r>
            </a:p>
          </p:txBody>
        </p:sp>
        <p:sp>
          <p:nvSpPr>
            <p:cNvPr id="19546" name="Textfeld 149"/>
            <p:cNvSpPr txBox="1">
              <a:spLocks noChangeArrowheads="1"/>
            </p:cNvSpPr>
            <p:nvPr/>
          </p:nvSpPr>
          <p:spPr bwMode="auto">
            <a:xfrm>
              <a:off x="5638210" y="5827379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ZOB L1</a:t>
              </a:r>
            </a:p>
          </p:txBody>
        </p:sp>
      </p:grpSp>
      <p:grpSp>
        <p:nvGrpSpPr>
          <p:cNvPr id="27" name="Gruppieren 26"/>
          <p:cNvGrpSpPr>
            <a:grpSpLocks/>
          </p:cNvGrpSpPr>
          <p:nvPr/>
        </p:nvGrpSpPr>
        <p:grpSpPr bwMode="auto">
          <a:xfrm>
            <a:off x="2181225" y="5365750"/>
            <a:ext cx="850900" cy="677863"/>
            <a:chOff x="2181105" y="5365496"/>
            <a:chExt cx="851515" cy="677327"/>
          </a:xfrm>
        </p:grpSpPr>
        <p:sp>
          <p:nvSpPr>
            <p:cNvPr id="19540" name="Textfeld 144"/>
            <p:cNvSpPr txBox="1">
              <a:spLocks noChangeArrowheads="1"/>
            </p:cNvSpPr>
            <p:nvPr/>
          </p:nvSpPr>
          <p:spPr bwMode="auto">
            <a:xfrm>
              <a:off x="2200155" y="5365496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ZOB L2</a:t>
              </a:r>
            </a:p>
          </p:txBody>
        </p:sp>
        <p:sp>
          <p:nvSpPr>
            <p:cNvPr id="19541" name="Textfeld 145"/>
            <p:cNvSpPr txBox="1">
              <a:spLocks noChangeArrowheads="1"/>
            </p:cNvSpPr>
            <p:nvPr/>
          </p:nvSpPr>
          <p:spPr bwMode="auto">
            <a:xfrm>
              <a:off x="2181105" y="5508371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Rathaus L2</a:t>
              </a:r>
            </a:p>
          </p:txBody>
        </p:sp>
        <p:sp>
          <p:nvSpPr>
            <p:cNvPr id="19542" name="Textfeld 146"/>
            <p:cNvSpPr txBox="1">
              <a:spLocks noChangeArrowheads="1"/>
            </p:cNvSpPr>
            <p:nvPr/>
          </p:nvSpPr>
          <p:spPr bwMode="auto">
            <a:xfrm>
              <a:off x="2181105" y="5665548"/>
              <a:ext cx="851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Marktplatz L2 R</a:t>
              </a:r>
            </a:p>
          </p:txBody>
        </p:sp>
        <p:sp>
          <p:nvSpPr>
            <p:cNvPr id="19543" name="Textfeld 150"/>
            <p:cNvSpPr txBox="1">
              <a:spLocks noChangeArrowheads="1"/>
            </p:cNvSpPr>
            <p:nvPr/>
          </p:nvSpPr>
          <p:spPr bwMode="auto">
            <a:xfrm>
              <a:off x="2199389" y="5827379"/>
              <a:ext cx="47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ZOB L1</a:t>
              </a:r>
            </a:p>
          </p:txBody>
        </p:sp>
      </p:grp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2052638" y="4586288"/>
            <a:ext cx="395287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latin typeface="Calibri" pitchFamily="34" charset="0"/>
                <a:cs typeface="Calibri" pitchFamily="34" charset="0"/>
              </a:rPr>
              <a:t>L 2</a:t>
            </a:r>
          </a:p>
        </p:txBody>
      </p:sp>
      <p:sp>
        <p:nvSpPr>
          <p:cNvPr id="152" name="Textfeld 151"/>
          <p:cNvSpPr txBox="1">
            <a:spLocks noChangeArrowheads="1"/>
          </p:cNvSpPr>
          <p:nvPr/>
        </p:nvSpPr>
        <p:spPr bwMode="auto">
          <a:xfrm>
            <a:off x="2047875" y="2768600"/>
            <a:ext cx="395288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latin typeface="Calibri" pitchFamily="34" charset="0"/>
                <a:cs typeface="Calibri" pitchFamily="34" charset="0"/>
              </a:rPr>
              <a:t>L 1</a:t>
            </a:r>
          </a:p>
        </p:txBody>
      </p:sp>
      <p:grpSp>
        <p:nvGrpSpPr>
          <p:cNvPr id="355" name="Gruppieren 354"/>
          <p:cNvGrpSpPr>
            <a:grpSpLocks/>
          </p:cNvGrpSpPr>
          <p:nvPr/>
        </p:nvGrpSpPr>
        <p:grpSpPr bwMode="auto">
          <a:xfrm>
            <a:off x="1487488" y="2722563"/>
            <a:ext cx="5635625" cy="3443287"/>
            <a:chOff x="1393921" y="2587813"/>
            <a:chExt cx="5635125" cy="3443527"/>
          </a:xfrm>
        </p:grpSpPr>
        <p:grpSp>
          <p:nvGrpSpPr>
            <p:cNvPr id="19481" name="Gruppieren 355"/>
            <p:cNvGrpSpPr>
              <a:grpSpLocks/>
            </p:cNvGrpSpPr>
            <p:nvPr/>
          </p:nvGrpSpPr>
          <p:grpSpPr bwMode="auto">
            <a:xfrm>
              <a:off x="1393921" y="2587813"/>
              <a:ext cx="5635125" cy="3443527"/>
              <a:chOff x="1393921" y="2587813"/>
              <a:chExt cx="5635125" cy="3443527"/>
            </a:xfrm>
          </p:grpSpPr>
          <p:grpSp>
            <p:nvGrpSpPr>
              <p:cNvPr id="19486" name="Gruppieren 360"/>
              <p:cNvGrpSpPr>
                <a:grpSpLocks/>
              </p:cNvGrpSpPr>
              <p:nvPr/>
            </p:nvGrpSpPr>
            <p:grpSpPr bwMode="auto">
              <a:xfrm>
                <a:off x="1393921" y="2587813"/>
                <a:ext cx="5624012" cy="3149709"/>
                <a:chOff x="1474869" y="2731283"/>
                <a:chExt cx="5624012" cy="3149709"/>
              </a:xfrm>
            </p:grpSpPr>
            <p:grpSp>
              <p:nvGrpSpPr>
                <p:cNvPr id="19505" name="Gruppieren 379"/>
                <p:cNvGrpSpPr>
                  <a:grpSpLocks/>
                </p:cNvGrpSpPr>
                <p:nvPr/>
              </p:nvGrpSpPr>
              <p:grpSpPr bwMode="auto">
                <a:xfrm>
                  <a:off x="1474869" y="2731283"/>
                  <a:ext cx="5623742" cy="1491394"/>
                  <a:chOff x="207818" y="2797968"/>
                  <a:chExt cx="5908842" cy="1814513"/>
                </a:xfrm>
              </p:grpSpPr>
              <p:pic>
                <p:nvPicPr>
                  <p:cNvPr id="195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7343" y="2797968"/>
                    <a:ext cx="5899317" cy="1195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527" name="Textfeld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11" y="3795094"/>
                    <a:ext cx="195264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700" b="1">
                        <a:latin typeface="Calibri" pitchFamily="34" charset="0"/>
                        <a:cs typeface="Calibri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04" name="Rechteck 403"/>
                  <p:cNvSpPr/>
                  <p:nvPr/>
                </p:nvSpPr>
                <p:spPr>
                  <a:xfrm>
                    <a:off x="246178" y="3785003"/>
                    <a:ext cx="108410" cy="17963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grpSp>
                <p:nvGrpSpPr>
                  <p:cNvPr id="19529" name="Gruppieren 404"/>
                  <p:cNvGrpSpPr>
                    <a:grpSpLocks/>
                  </p:cNvGrpSpPr>
                  <p:nvPr/>
                </p:nvGrpSpPr>
                <p:grpSpPr bwMode="auto">
                  <a:xfrm>
                    <a:off x="207818" y="3993356"/>
                    <a:ext cx="5889792" cy="619125"/>
                    <a:chOff x="207818" y="4145756"/>
                    <a:chExt cx="5889792" cy="619125"/>
                  </a:xfrm>
                </p:grpSpPr>
                <p:pic>
                  <p:nvPicPr>
                    <p:cNvPr id="19530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160" y="4355306"/>
                      <a:ext cx="5886450" cy="2095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9531" name="Gruppieren 4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818" y="4145756"/>
                      <a:ext cx="5889792" cy="619125"/>
                      <a:chOff x="207818" y="4145756"/>
                      <a:chExt cx="5889792" cy="619125"/>
                    </a:xfrm>
                  </p:grpSpPr>
                  <p:pic>
                    <p:nvPicPr>
                      <p:cNvPr id="19532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8" y="4145756"/>
                        <a:ext cx="5886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9533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60" y="4555331"/>
                        <a:ext cx="5886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9534" name="Textfeld 40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2429" y="4146731"/>
                        <a:ext cx="195264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19535" name="Textfeld 4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7668" y="4344862"/>
                        <a:ext cx="195264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9536" name="Textfeld 4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5286" y="4544099"/>
                        <a:ext cx="195264" cy="2000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413" name="Welle 412"/>
                      <p:cNvSpPr/>
                      <p:nvPr/>
                    </p:nvSpPr>
                    <p:spPr>
                      <a:xfrm>
                        <a:off x="404622" y="4397118"/>
                        <a:ext cx="186797" cy="88852"/>
                      </a:xfrm>
                      <a:prstGeom prst="wav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  <p:sp>
                    <p:nvSpPr>
                      <p:cNvPr id="414" name="Rechteck 413"/>
                      <p:cNvSpPr/>
                      <p:nvPr/>
                    </p:nvSpPr>
                    <p:spPr>
                      <a:xfrm>
                        <a:off x="241175" y="4153739"/>
                        <a:ext cx="108409" cy="1796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  <p:sp>
                    <p:nvSpPr>
                      <p:cNvPr id="415" name="Rechteck 414"/>
                      <p:cNvSpPr/>
                      <p:nvPr/>
                    </p:nvSpPr>
                    <p:spPr>
                      <a:xfrm>
                        <a:off x="246178" y="4346897"/>
                        <a:ext cx="108410" cy="1796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9506" name="Gruppieren 380"/>
                <p:cNvGrpSpPr>
                  <a:grpSpLocks/>
                </p:cNvGrpSpPr>
                <p:nvPr/>
              </p:nvGrpSpPr>
              <p:grpSpPr bwMode="auto">
                <a:xfrm>
                  <a:off x="3839640" y="3512761"/>
                  <a:ext cx="860274" cy="694839"/>
                  <a:chOff x="3839640" y="3512761"/>
                  <a:chExt cx="860274" cy="694839"/>
                </a:xfrm>
              </p:grpSpPr>
              <p:sp>
                <p:nvSpPr>
                  <p:cNvPr id="19523" name="Textfeld 3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165" y="3512761"/>
                    <a:ext cx="478016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ZOB L1</a:t>
                    </a:r>
                  </a:p>
                </p:txBody>
              </p:sp>
              <p:sp>
                <p:nvSpPr>
                  <p:cNvPr id="19524" name="Textfeld 3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9640" y="3665161"/>
                    <a:ext cx="64793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Rathaus L1</a:t>
                    </a:r>
                  </a:p>
                </p:txBody>
              </p:sp>
              <p:sp>
                <p:nvSpPr>
                  <p:cNvPr id="19525" name="Textfeld 4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8399" y="3992156"/>
                    <a:ext cx="851515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Marktplatz L1 R</a:t>
                    </a:r>
                  </a:p>
                </p:txBody>
              </p:sp>
            </p:grpSp>
            <p:grpSp>
              <p:nvGrpSpPr>
                <p:cNvPr id="19507" name="Gruppieren 381"/>
                <p:cNvGrpSpPr>
                  <a:grpSpLocks/>
                </p:cNvGrpSpPr>
                <p:nvPr/>
              </p:nvGrpSpPr>
              <p:grpSpPr bwMode="auto">
                <a:xfrm>
                  <a:off x="5592470" y="3518698"/>
                  <a:ext cx="856934" cy="698427"/>
                  <a:chOff x="5592470" y="3518698"/>
                  <a:chExt cx="856934" cy="698427"/>
                </a:xfrm>
              </p:grpSpPr>
              <p:sp>
                <p:nvSpPr>
                  <p:cNvPr id="19520" name="Textfeld 3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2470" y="3518698"/>
                    <a:ext cx="64793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Rathaus L1</a:t>
                    </a:r>
                  </a:p>
                </p:txBody>
              </p:sp>
              <p:sp>
                <p:nvSpPr>
                  <p:cNvPr id="19521" name="Textfeld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7889" y="3845302"/>
                    <a:ext cx="851515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Marktplatz L1 R</a:t>
                    </a:r>
                  </a:p>
                </p:txBody>
              </p:sp>
              <p:sp>
                <p:nvSpPr>
                  <p:cNvPr id="19522" name="Textfeld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5897" y="4001681"/>
                    <a:ext cx="478016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ZOB L2</a:t>
                    </a:r>
                  </a:p>
                </p:txBody>
              </p:sp>
            </p:grpSp>
            <p:grpSp>
              <p:nvGrpSpPr>
                <p:cNvPr id="19508" name="Gruppieren 382"/>
                <p:cNvGrpSpPr>
                  <a:grpSpLocks/>
                </p:cNvGrpSpPr>
                <p:nvPr/>
              </p:nvGrpSpPr>
              <p:grpSpPr bwMode="auto">
                <a:xfrm>
                  <a:off x="2150692" y="3539798"/>
                  <a:ext cx="851515" cy="525021"/>
                  <a:chOff x="2150692" y="3539798"/>
                  <a:chExt cx="851515" cy="525021"/>
                </a:xfrm>
              </p:grpSpPr>
              <p:sp>
                <p:nvSpPr>
                  <p:cNvPr id="19517" name="Textfeld 3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9742" y="3539798"/>
                    <a:ext cx="478016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ZOB L1</a:t>
                    </a:r>
                  </a:p>
                </p:txBody>
              </p:sp>
              <p:sp>
                <p:nvSpPr>
                  <p:cNvPr id="19518" name="Textfeld 3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217" y="3682673"/>
                    <a:ext cx="64793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Rathaus L1</a:t>
                    </a:r>
                  </a:p>
                </p:txBody>
              </p:sp>
              <p:sp>
                <p:nvSpPr>
                  <p:cNvPr id="19519" name="Textfeld 3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0692" y="3849375"/>
                    <a:ext cx="851515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Marktplatz L1 R</a:t>
                    </a:r>
                  </a:p>
                </p:txBody>
              </p:sp>
            </p:grpSp>
            <p:sp>
              <p:nvSpPr>
                <p:cNvPr id="19509" name="Textfeld 383"/>
                <p:cNvSpPr txBox="1">
                  <a:spLocks noChangeArrowheads="1"/>
                </p:cNvSpPr>
                <p:nvPr/>
              </p:nvSpPr>
              <p:spPr bwMode="auto">
                <a:xfrm>
                  <a:off x="3851003" y="5347984"/>
                  <a:ext cx="47801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800" b="1">
                      <a:solidFill>
                        <a:srgbClr val="002060"/>
                      </a:solidFill>
                      <a:latin typeface="Calibri" pitchFamily="34" charset="0"/>
                      <a:cs typeface="Calibri" pitchFamily="34" charset="0"/>
                    </a:rPr>
                    <a:t>ZOB L2</a:t>
                  </a:r>
                </a:p>
              </p:txBody>
            </p:sp>
            <p:grpSp>
              <p:nvGrpSpPr>
                <p:cNvPr id="19510" name="Gruppieren 384"/>
                <p:cNvGrpSpPr>
                  <a:grpSpLocks/>
                </p:cNvGrpSpPr>
                <p:nvPr/>
              </p:nvGrpSpPr>
              <p:grpSpPr bwMode="auto">
                <a:xfrm>
                  <a:off x="2181105" y="5365496"/>
                  <a:ext cx="851515" cy="515496"/>
                  <a:chOff x="2181105" y="5365496"/>
                  <a:chExt cx="851515" cy="515496"/>
                </a:xfrm>
              </p:grpSpPr>
              <p:sp>
                <p:nvSpPr>
                  <p:cNvPr id="19514" name="Textfeld 3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0155" y="5365496"/>
                    <a:ext cx="478016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ZOB L2</a:t>
                    </a:r>
                  </a:p>
                </p:txBody>
              </p:sp>
              <p:sp>
                <p:nvSpPr>
                  <p:cNvPr id="19515" name="Textfeld 3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105" y="5508371"/>
                    <a:ext cx="64793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Rathaus L2</a:t>
                    </a:r>
                  </a:p>
                </p:txBody>
              </p:sp>
              <p:sp>
                <p:nvSpPr>
                  <p:cNvPr id="19516" name="Textfeld 3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105" y="5665548"/>
                    <a:ext cx="851515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800" b="1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Marktplatz L2 R</a:t>
                    </a:r>
                  </a:p>
                </p:txBody>
              </p:sp>
            </p:grpSp>
            <p:sp>
              <p:nvSpPr>
                <p:cNvPr id="19511" name="Textfeld 385"/>
                <p:cNvSpPr txBox="1">
                  <a:spLocks noChangeArrowheads="1"/>
                </p:cNvSpPr>
                <p:nvPr/>
              </p:nvSpPr>
              <p:spPr bwMode="auto">
                <a:xfrm>
                  <a:off x="2047302" y="2768466"/>
                  <a:ext cx="396000" cy="2308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900" b="1">
                      <a:latin typeface="Calibri" pitchFamily="34" charset="0"/>
                      <a:cs typeface="Calibri" pitchFamily="34" charset="0"/>
                    </a:rPr>
                    <a:t>L 1</a:t>
                  </a:r>
                </a:p>
              </p:txBody>
            </p:sp>
            <p:sp>
              <p:nvSpPr>
                <p:cNvPr id="388" name="Rechteck 387"/>
                <p:cNvSpPr/>
                <p:nvPr/>
              </p:nvSpPr>
              <p:spPr>
                <a:xfrm>
                  <a:off x="3619391" y="3010703"/>
                  <a:ext cx="3479491" cy="12065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513" name="Textfeld 388"/>
                <p:cNvSpPr txBox="1">
                  <a:spLocks noChangeArrowheads="1"/>
                </p:cNvSpPr>
                <p:nvPr/>
              </p:nvSpPr>
              <p:spPr bwMode="auto">
                <a:xfrm>
                  <a:off x="2120829" y="4706640"/>
                  <a:ext cx="396000" cy="2308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900" b="1">
                      <a:latin typeface="Calibri" pitchFamily="34" charset="0"/>
                      <a:cs typeface="Calibri" pitchFamily="34" charset="0"/>
                    </a:rPr>
                    <a:t>L 2</a:t>
                  </a:r>
                </a:p>
              </p:txBody>
            </p:sp>
          </p:grpSp>
          <p:grpSp>
            <p:nvGrpSpPr>
              <p:cNvPr id="19487" name="Gruppieren 361"/>
              <p:cNvGrpSpPr>
                <a:grpSpLocks/>
              </p:cNvGrpSpPr>
              <p:nvPr/>
            </p:nvGrpSpPr>
            <p:grpSpPr bwMode="auto">
              <a:xfrm>
                <a:off x="1405304" y="4462631"/>
                <a:ext cx="5623742" cy="1568709"/>
                <a:chOff x="1476707" y="4556981"/>
                <a:chExt cx="5623742" cy="1568709"/>
              </a:xfrm>
            </p:grpSpPr>
            <p:grpSp>
              <p:nvGrpSpPr>
                <p:cNvPr id="19489" name="Gruppieren 363"/>
                <p:cNvGrpSpPr>
                  <a:grpSpLocks/>
                </p:cNvGrpSpPr>
                <p:nvPr/>
              </p:nvGrpSpPr>
              <p:grpSpPr bwMode="auto">
                <a:xfrm>
                  <a:off x="1476707" y="4556981"/>
                  <a:ext cx="5623742" cy="1491395"/>
                  <a:chOff x="207818" y="2797967"/>
                  <a:chExt cx="5908842" cy="1814514"/>
                </a:xfrm>
              </p:grpSpPr>
              <p:pic>
                <p:nvPicPr>
                  <p:cNvPr id="1949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7343" y="2797967"/>
                    <a:ext cx="5899317" cy="1195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492" name="Textfeld 3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11" y="3795094"/>
                    <a:ext cx="195264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700" b="1">
                        <a:latin typeface="Calibri" pitchFamily="34" charset="0"/>
                        <a:cs typeface="Calibri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68" name="Rechteck 367"/>
                  <p:cNvSpPr/>
                  <p:nvPr/>
                </p:nvSpPr>
                <p:spPr>
                  <a:xfrm>
                    <a:off x="245893" y="3785185"/>
                    <a:ext cx="108409" cy="17963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grpSp>
                <p:nvGrpSpPr>
                  <p:cNvPr id="19494" name="Gruppieren 368"/>
                  <p:cNvGrpSpPr>
                    <a:grpSpLocks/>
                  </p:cNvGrpSpPr>
                  <p:nvPr/>
                </p:nvGrpSpPr>
                <p:grpSpPr bwMode="auto">
                  <a:xfrm>
                    <a:off x="207818" y="3993356"/>
                    <a:ext cx="5889792" cy="619125"/>
                    <a:chOff x="207818" y="4145756"/>
                    <a:chExt cx="5889792" cy="619125"/>
                  </a:xfrm>
                </p:grpSpPr>
                <p:pic>
                  <p:nvPicPr>
                    <p:cNvPr id="19495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160" y="4355306"/>
                      <a:ext cx="5886450" cy="2095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9496" name="Gruppieren 3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818" y="4145756"/>
                      <a:ext cx="5889792" cy="619125"/>
                      <a:chOff x="207818" y="4145756"/>
                      <a:chExt cx="5889792" cy="619125"/>
                    </a:xfrm>
                  </p:grpSpPr>
                  <p:pic>
                    <p:nvPicPr>
                      <p:cNvPr id="19497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8" y="4145756"/>
                        <a:ext cx="5886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9498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60" y="4555331"/>
                        <a:ext cx="5886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9499" name="Textfeld 3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2429" y="4146731"/>
                        <a:ext cx="195264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19500" name="Textfeld 3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7668" y="4344862"/>
                        <a:ext cx="195264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9501" name="Textfeld 3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5286" y="4544099"/>
                        <a:ext cx="195264" cy="2000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de-DE" altLang="de-DE" sz="700" b="1">
                            <a:latin typeface="Calibri" pitchFamily="34" charset="0"/>
                            <a:cs typeface="Calibri" pitchFamily="34" charset="0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377" name="Welle 376"/>
                      <p:cNvSpPr/>
                      <p:nvPr/>
                    </p:nvSpPr>
                    <p:spPr>
                      <a:xfrm>
                        <a:off x="404336" y="4397300"/>
                        <a:ext cx="186797" cy="88852"/>
                      </a:xfrm>
                      <a:prstGeom prst="wav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  <p:sp>
                    <p:nvSpPr>
                      <p:cNvPr id="378" name="Rechteck 377"/>
                      <p:cNvSpPr/>
                      <p:nvPr/>
                    </p:nvSpPr>
                    <p:spPr>
                      <a:xfrm>
                        <a:off x="240889" y="4153922"/>
                        <a:ext cx="108410" cy="17963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  <p:sp>
                    <p:nvSpPr>
                      <p:cNvPr id="379" name="Rechteck 378"/>
                      <p:cNvSpPr/>
                      <p:nvPr/>
                    </p:nvSpPr>
                    <p:spPr>
                      <a:xfrm>
                        <a:off x="245893" y="4347079"/>
                        <a:ext cx="108409" cy="17963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365" name="Rechteck 364"/>
                <p:cNvSpPr/>
                <p:nvPr/>
              </p:nvSpPr>
              <p:spPr>
                <a:xfrm>
                  <a:off x="3619370" y="4919106"/>
                  <a:ext cx="3479491" cy="12065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19488" name="Textfeld 362"/>
              <p:cNvSpPr txBox="1">
                <a:spLocks noChangeArrowheads="1"/>
              </p:cNvSpPr>
              <p:nvPr/>
            </p:nvSpPr>
            <p:spPr bwMode="auto">
              <a:xfrm>
                <a:off x="1971959" y="4481681"/>
                <a:ext cx="396000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900" b="1">
                    <a:latin typeface="Calibri" pitchFamily="34" charset="0"/>
                    <a:cs typeface="Calibri" pitchFamily="34" charset="0"/>
                  </a:rPr>
                  <a:t>L 2</a:t>
                </a:r>
              </a:p>
            </p:txBody>
          </p:sp>
        </p:grpSp>
        <p:grpSp>
          <p:nvGrpSpPr>
            <p:cNvPr id="19482" name="Gruppieren 356"/>
            <p:cNvGrpSpPr>
              <a:grpSpLocks/>
            </p:cNvGrpSpPr>
            <p:nvPr/>
          </p:nvGrpSpPr>
          <p:grpSpPr bwMode="auto">
            <a:xfrm>
              <a:off x="2084388" y="5277429"/>
              <a:ext cx="851515" cy="515496"/>
              <a:chOff x="2181105" y="5365496"/>
              <a:chExt cx="851515" cy="515496"/>
            </a:xfrm>
          </p:grpSpPr>
          <p:sp>
            <p:nvSpPr>
              <p:cNvPr id="19483" name="Textfeld 357"/>
              <p:cNvSpPr txBox="1">
                <a:spLocks noChangeArrowheads="1"/>
              </p:cNvSpPr>
              <p:nvPr/>
            </p:nvSpPr>
            <p:spPr bwMode="auto">
              <a:xfrm>
                <a:off x="2200155" y="5365496"/>
                <a:ext cx="478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8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ZOB L2</a:t>
                </a:r>
              </a:p>
            </p:txBody>
          </p:sp>
          <p:sp>
            <p:nvSpPr>
              <p:cNvPr id="19484" name="Textfeld 358"/>
              <p:cNvSpPr txBox="1">
                <a:spLocks noChangeArrowheads="1"/>
              </p:cNvSpPr>
              <p:nvPr/>
            </p:nvSpPr>
            <p:spPr bwMode="auto">
              <a:xfrm>
                <a:off x="2181105" y="5508371"/>
                <a:ext cx="64793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8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Rathaus L2</a:t>
                </a:r>
              </a:p>
            </p:txBody>
          </p:sp>
          <p:sp>
            <p:nvSpPr>
              <p:cNvPr id="19485" name="Textfeld 359"/>
              <p:cNvSpPr txBox="1">
                <a:spLocks noChangeArrowheads="1"/>
              </p:cNvSpPr>
              <p:nvPr/>
            </p:nvSpPr>
            <p:spPr bwMode="auto">
              <a:xfrm>
                <a:off x="2181105" y="5665548"/>
                <a:ext cx="85151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8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Marktplatz L2 R</a:t>
                </a:r>
              </a:p>
            </p:txBody>
          </p:sp>
        </p:grpSp>
      </p:grpSp>
      <p:sp>
        <p:nvSpPr>
          <p:cNvPr id="19478" name="Text Box 279"/>
          <p:cNvSpPr txBox="1">
            <a:spLocks noChangeArrowheads="1"/>
          </p:cNvSpPr>
          <p:nvPr/>
        </p:nvSpPr>
        <p:spPr bwMode="auto">
          <a:xfrm>
            <a:off x="3540125" y="6184900"/>
            <a:ext cx="29987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</a:t>
            </a:r>
            <a:r>
              <a:rPr lang="de-DE" altLang="de-DE" sz="1200" b="1"/>
              <a:t>one</a:t>
            </a:r>
            <a:r>
              <a:rPr lang="de-DE" altLang="de-DE" sz="1400" b="1"/>
              <a:t>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sp>
        <p:nvSpPr>
          <p:cNvPr id="171" name="Gestreifter Pfeil nach rechts 170"/>
          <p:cNvSpPr/>
          <p:nvPr/>
        </p:nvSpPr>
        <p:spPr>
          <a:xfrm rot="16200000">
            <a:off x="4227513" y="2308225"/>
            <a:ext cx="422275" cy="1936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80" name="Textfeld 153"/>
          <p:cNvSpPr txBox="1">
            <a:spLocks noChangeArrowheads="1"/>
          </p:cNvSpPr>
          <p:nvPr/>
        </p:nvSpPr>
        <p:spPr bwMode="auto">
          <a:xfrm>
            <a:off x="3819525" y="2540000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accent2"/>
                </a:solidFill>
              </a:rPr>
              <a:t>Linienwechsel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C8EB3E-E4FE-4712-8174-F33EDDFE5E9D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smtClean="0"/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486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487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20488" name="Text Box 274"/>
          <p:cNvSpPr txBox="1">
            <a:spLocks noChangeArrowheads="1"/>
          </p:cNvSpPr>
          <p:nvPr/>
        </p:nvSpPr>
        <p:spPr bwMode="auto">
          <a:xfrm>
            <a:off x="2630488" y="157163"/>
            <a:ext cx="3908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Linien Einsatzzeiten</a:t>
            </a:r>
          </a:p>
        </p:txBody>
      </p:sp>
      <p:grpSp>
        <p:nvGrpSpPr>
          <p:cNvPr id="20489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0568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0569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uppieren 1"/>
          <p:cNvGrpSpPr>
            <a:grpSpLocks/>
          </p:cNvGrpSpPr>
          <p:nvPr/>
        </p:nvGrpSpPr>
        <p:grpSpPr bwMode="auto">
          <a:xfrm>
            <a:off x="1460500" y="819150"/>
            <a:ext cx="6032500" cy="1997075"/>
            <a:chOff x="1466691" y="1269800"/>
            <a:chExt cx="6287055" cy="2877939"/>
          </a:xfrm>
        </p:grpSpPr>
        <p:sp>
          <p:nvSpPr>
            <p:cNvPr id="20537" name="Textfeld 4"/>
            <p:cNvSpPr txBox="1">
              <a:spLocks noChangeArrowheads="1"/>
            </p:cNvSpPr>
            <p:nvPr/>
          </p:nvSpPr>
          <p:spPr bwMode="auto">
            <a:xfrm>
              <a:off x="1908180" y="2980142"/>
              <a:ext cx="1507144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Marktplatz L2 R</a:t>
              </a:r>
            </a:p>
          </p:txBody>
        </p:sp>
        <p:grpSp>
          <p:nvGrpSpPr>
            <p:cNvPr id="20538" name="Gruppieren 9"/>
            <p:cNvGrpSpPr>
              <a:grpSpLocks/>
            </p:cNvGrpSpPr>
            <p:nvPr/>
          </p:nvGrpSpPr>
          <p:grpSpPr bwMode="auto">
            <a:xfrm>
              <a:off x="1638867" y="1269800"/>
              <a:ext cx="5757789" cy="2499124"/>
              <a:chOff x="1638867" y="1869875"/>
              <a:chExt cx="5757789" cy="2499124"/>
            </a:xfrm>
          </p:grpSpPr>
          <p:sp>
            <p:nvSpPr>
              <p:cNvPr id="20559" name="Textfeld 4"/>
              <p:cNvSpPr txBox="1">
                <a:spLocks noChangeArrowheads="1"/>
              </p:cNvSpPr>
              <p:nvPr/>
            </p:nvSpPr>
            <p:spPr bwMode="auto">
              <a:xfrm>
                <a:off x="1638867" y="1869875"/>
                <a:ext cx="9989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Maktplatz</a:t>
                </a:r>
              </a:p>
            </p:txBody>
          </p:sp>
          <p:sp>
            <p:nvSpPr>
              <p:cNvPr id="4" name="Abgerundetes Rechteck 3"/>
              <p:cNvSpPr/>
              <p:nvPr/>
            </p:nvSpPr>
            <p:spPr>
              <a:xfrm>
                <a:off x="4289248" y="2315979"/>
                <a:ext cx="524473" cy="204292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Abgerundetes Rechteck 59"/>
              <p:cNvSpPr/>
              <p:nvPr/>
            </p:nvSpPr>
            <p:spPr>
              <a:xfrm>
                <a:off x="1875350" y="2315979"/>
                <a:ext cx="524472" cy="205207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Abgerundetes Rechteck 60"/>
              <p:cNvSpPr/>
              <p:nvPr/>
            </p:nvSpPr>
            <p:spPr>
              <a:xfrm>
                <a:off x="6688256" y="2315979"/>
                <a:ext cx="526127" cy="204292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2056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965" y="2342653"/>
                <a:ext cx="383003" cy="37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860" y="2328950"/>
                <a:ext cx="383003" cy="37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0161" y="2361335"/>
                <a:ext cx="383003" cy="37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66" name="Textfeld 4"/>
              <p:cNvSpPr txBox="1">
                <a:spLocks noChangeArrowheads="1"/>
              </p:cNvSpPr>
              <p:nvPr/>
            </p:nvSpPr>
            <p:spPr bwMode="auto">
              <a:xfrm>
                <a:off x="4288980" y="1873051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ZOB</a:t>
                </a:r>
              </a:p>
            </p:txBody>
          </p:sp>
          <p:sp>
            <p:nvSpPr>
              <p:cNvPr id="20567" name="Textfeld 4"/>
              <p:cNvSpPr txBox="1">
                <a:spLocks noChangeArrowheads="1"/>
              </p:cNvSpPr>
              <p:nvPr/>
            </p:nvSpPr>
            <p:spPr bwMode="auto">
              <a:xfrm>
                <a:off x="6506669" y="1884956"/>
                <a:ext cx="8899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 b="1">
                    <a:solidFill>
                      <a:srgbClr val="0033CC"/>
                    </a:solidFill>
                  </a:rPr>
                  <a:t>Rathaus</a:t>
                </a:r>
              </a:p>
            </p:txBody>
          </p:sp>
        </p:grpSp>
        <p:sp>
          <p:nvSpPr>
            <p:cNvPr id="20539" name="Textfeld 4"/>
            <p:cNvSpPr txBox="1">
              <a:spLocks noChangeArrowheads="1"/>
            </p:cNvSpPr>
            <p:nvPr/>
          </p:nvSpPr>
          <p:spPr bwMode="auto">
            <a:xfrm>
              <a:off x="1884286" y="2152079"/>
              <a:ext cx="1507144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Marktplatz L1 R</a:t>
              </a:r>
            </a:p>
          </p:txBody>
        </p:sp>
        <p:sp>
          <p:nvSpPr>
            <p:cNvPr id="20540" name="Textfeld 4"/>
            <p:cNvSpPr txBox="1">
              <a:spLocks noChangeArrowheads="1"/>
            </p:cNvSpPr>
            <p:nvPr/>
          </p:nvSpPr>
          <p:spPr bwMode="auto">
            <a:xfrm>
              <a:off x="4086477" y="2947987"/>
              <a:ext cx="821059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ZOB L2</a:t>
              </a:r>
            </a:p>
          </p:txBody>
        </p:sp>
        <p:sp>
          <p:nvSpPr>
            <p:cNvPr id="20541" name="Textfeld 4"/>
            <p:cNvSpPr txBox="1">
              <a:spLocks noChangeArrowheads="1"/>
            </p:cNvSpPr>
            <p:nvPr/>
          </p:nvSpPr>
          <p:spPr bwMode="auto">
            <a:xfrm>
              <a:off x="4062765" y="2120204"/>
              <a:ext cx="868481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ZOB L1 </a:t>
              </a:r>
            </a:p>
          </p:txBody>
        </p:sp>
        <p:sp>
          <p:nvSpPr>
            <p:cNvPr id="20542" name="Textfeld 4"/>
            <p:cNvSpPr txBox="1">
              <a:spLocks noChangeArrowheads="1"/>
            </p:cNvSpPr>
            <p:nvPr/>
          </p:nvSpPr>
          <p:spPr bwMode="auto">
            <a:xfrm>
              <a:off x="6349900" y="2946498"/>
              <a:ext cx="1148071" cy="307777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0033CC"/>
                  </a:solidFill>
                </a:rPr>
                <a:t>Rathaus L2</a:t>
              </a:r>
            </a:p>
          </p:txBody>
        </p:sp>
        <p:sp>
          <p:nvSpPr>
            <p:cNvPr id="20543" name="Textfeld 4"/>
            <p:cNvSpPr txBox="1">
              <a:spLocks noChangeArrowheads="1"/>
            </p:cNvSpPr>
            <p:nvPr/>
          </p:nvSpPr>
          <p:spPr bwMode="auto">
            <a:xfrm>
              <a:off x="6370474" y="2426492"/>
              <a:ext cx="1148071" cy="307777"/>
            </a:xfrm>
            <a:prstGeom prst="rect">
              <a:avLst/>
            </a:prstGeom>
            <a:solidFill>
              <a:schemeClr val="accent1">
                <a:alpha val="4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solidFill>
                    <a:srgbClr val="FF0000"/>
                  </a:solidFill>
                </a:rPr>
                <a:t>Rathaus L1</a:t>
              </a:r>
            </a:p>
          </p:txBody>
        </p:sp>
        <p:grpSp>
          <p:nvGrpSpPr>
            <p:cNvPr id="20544" name="Gruppieren 17"/>
            <p:cNvGrpSpPr>
              <a:grpSpLocks/>
            </p:cNvGrpSpPr>
            <p:nvPr/>
          </p:nvGrpSpPr>
          <p:grpSpPr bwMode="auto">
            <a:xfrm>
              <a:off x="1494220" y="1512388"/>
              <a:ext cx="6259526" cy="1395413"/>
              <a:chOff x="1489555" y="1478557"/>
              <a:chExt cx="6259526" cy="1395413"/>
            </a:xfrm>
          </p:grpSpPr>
          <p:grpSp>
            <p:nvGrpSpPr>
              <p:cNvPr id="20553" name="Gruppieren 2"/>
              <p:cNvGrpSpPr>
                <a:grpSpLocks/>
              </p:cNvGrpSpPr>
              <p:nvPr/>
            </p:nvGrpSpPr>
            <p:grpSpPr bwMode="auto">
              <a:xfrm>
                <a:off x="1489555" y="1478557"/>
                <a:ext cx="6259526" cy="1395413"/>
                <a:chOff x="1489555" y="2078632"/>
                <a:chExt cx="6259526" cy="1395413"/>
              </a:xfrm>
            </p:grpSpPr>
            <p:sp>
              <p:nvSpPr>
                <p:cNvPr id="42" name="Rechteck 41"/>
                <p:cNvSpPr/>
                <p:nvPr/>
              </p:nvSpPr>
              <p:spPr>
                <a:xfrm rot="3492140">
                  <a:off x="815564" y="2753130"/>
                  <a:ext cx="1395502" cy="463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1771416" y="3325343"/>
                  <a:ext cx="5688130" cy="549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 rot="18107860" flipH="1">
                  <a:off x="7028166" y="2753130"/>
                  <a:ext cx="1395502" cy="463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pic>
            <p:nvPicPr>
              <p:cNvPr id="20554" name="Picture 54" descr="BB-MiniLogo_260x2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5970" y="1999447"/>
                <a:ext cx="414338" cy="360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Gestreifter Pfeil nach rechts 16"/>
              <p:cNvSpPr/>
              <p:nvPr/>
            </p:nvSpPr>
            <p:spPr>
              <a:xfrm>
                <a:off x="5474160" y="2070984"/>
                <a:ext cx="281263" cy="295114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20545" name="Gruppieren 19"/>
            <p:cNvGrpSpPr>
              <a:grpSpLocks/>
            </p:cNvGrpSpPr>
            <p:nvPr/>
          </p:nvGrpSpPr>
          <p:grpSpPr bwMode="auto">
            <a:xfrm>
              <a:off x="1466691" y="2752325"/>
              <a:ext cx="6269055" cy="1395414"/>
              <a:chOff x="1466691" y="2752325"/>
              <a:chExt cx="6269055" cy="1395414"/>
            </a:xfrm>
          </p:grpSpPr>
          <p:grpSp>
            <p:nvGrpSpPr>
              <p:cNvPr id="20546" name="Gruppieren 18"/>
              <p:cNvGrpSpPr>
                <a:grpSpLocks/>
              </p:cNvGrpSpPr>
              <p:nvPr/>
            </p:nvGrpSpPr>
            <p:grpSpPr bwMode="auto">
              <a:xfrm>
                <a:off x="1466691" y="2752325"/>
                <a:ext cx="6269055" cy="1395414"/>
                <a:chOff x="1466691" y="2771375"/>
                <a:chExt cx="6269055" cy="1395414"/>
              </a:xfrm>
            </p:grpSpPr>
            <p:grpSp>
              <p:nvGrpSpPr>
                <p:cNvPr id="20548" name="Gruppieren 51"/>
                <p:cNvGrpSpPr>
                  <a:grpSpLocks/>
                </p:cNvGrpSpPr>
                <p:nvPr/>
              </p:nvGrpSpPr>
              <p:grpSpPr bwMode="auto">
                <a:xfrm flipV="1">
                  <a:off x="1466691" y="2771375"/>
                  <a:ext cx="6269055" cy="1395414"/>
                  <a:chOff x="1489551" y="2078634"/>
                  <a:chExt cx="6269055" cy="1395414"/>
                </a:xfrm>
              </p:grpSpPr>
              <p:sp>
                <p:nvSpPr>
                  <p:cNvPr id="57" name="Rechteck 56"/>
                  <p:cNvSpPr/>
                  <p:nvPr/>
                </p:nvSpPr>
                <p:spPr>
                  <a:xfrm rot="3492140">
                    <a:off x="814962" y="2753222"/>
                    <a:ext cx="1395503" cy="46326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58" name="Rechteck 57"/>
                  <p:cNvSpPr/>
                  <p:nvPr/>
                </p:nvSpPr>
                <p:spPr>
                  <a:xfrm>
                    <a:off x="1770814" y="3325435"/>
                    <a:ext cx="5688130" cy="54905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59" name="Rechteck 58"/>
                  <p:cNvSpPr/>
                  <p:nvPr/>
                </p:nvSpPr>
                <p:spPr>
                  <a:xfrm rot="18107860" flipH="1">
                    <a:off x="7037492" y="2753222"/>
                    <a:ext cx="1395503" cy="46326"/>
                  </a:xfrm>
                  <a:prstGeom prst="rect">
                    <a:avLst/>
                  </a:prstGeom>
                  <a:solidFill>
                    <a:srgbClr val="00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</p:grpSp>
            <p:pic>
              <p:nvPicPr>
                <p:cNvPr id="20549" name="Picture 54" descr="BB-MiniLogo_260x2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300" y="2947987"/>
                  <a:ext cx="414338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8" name="Gestreifter Pfeil nach rechts 77"/>
              <p:cNvSpPr/>
              <p:nvPr/>
            </p:nvSpPr>
            <p:spPr>
              <a:xfrm>
                <a:off x="5470552" y="3006172"/>
                <a:ext cx="281263" cy="297402"/>
              </a:xfrm>
              <a:prstGeom prst="stripedRightArrow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0491" name="Textfeld 115"/>
          <p:cNvSpPr txBox="1">
            <a:spLocks noChangeArrowheads="1"/>
          </p:cNvSpPr>
          <p:nvPr/>
        </p:nvSpPr>
        <p:spPr bwMode="auto">
          <a:xfrm>
            <a:off x="4672013" y="1616075"/>
            <a:ext cx="884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FF0000"/>
                </a:solidFill>
              </a:rPr>
              <a:t>09:00 Uhr</a:t>
            </a:r>
          </a:p>
        </p:txBody>
      </p:sp>
      <p:sp>
        <p:nvSpPr>
          <p:cNvPr id="20492" name="Textfeld 116"/>
          <p:cNvSpPr txBox="1">
            <a:spLocks noChangeArrowheads="1"/>
          </p:cNvSpPr>
          <p:nvPr/>
        </p:nvSpPr>
        <p:spPr bwMode="auto">
          <a:xfrm>
            <a:off x="2446338" y="2276475"/>
            <a:ext cx="884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accent2"/>
                </a:solidFill>
              </a:rPr>
              <a:t>10:56 Uhr</a:t>
            </a:r>
          </a:p>
        </p:txBody>
      </p:sp>
      <p:sp>
        <p:nvSpPr>
          <p:cNvPr id="20493" name="Textfeld 152"/>
          <p:cNvSpPr txBox="1">
            <a:spLocks noChangeArrowheads="1"/>
          </p:cNvSpPr>
          <p:nvPr/>
        </p:nvSpPr>
        <p:spPr bwMode="auto">
          <a:xfrm>
            <a:off x="4760913" y="2276475"/>
            <a:ext cx="882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accent2"/>
                </a:solidFill>
              </a:rPr>
              <a:t>10:00 Uhr</a:t>
            </a:r>
          </a:p>
        </p:txBody>
      </p:sp>
      <p:sp>
        <p:nvSpPr>
          <p:cNvPr id="28" name="Gestreifter Pfeil nach rechts 27"/>
          <p:cNvSpPr/>
          <p:nvPr/>
        </p:nvSpPr>
        <p:spPr>
          <a:xfrm rot="16200000">
            <a:off x="4227513" y="2374900"/>
            <a:ext cx="422275" cy="1936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495" name="Textfeld 153"/>
          <p:cNvSpPr txBox="1">
            <a:spLocks noChangeArrowheads="1"/>
          </p:cNvSpPr>
          <p:nvPr/>
        </p:nvSpPr>
        <p:spPr bwMode="auto">
          <a:xfrm>
            <a:off x="3819525" y="2606675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accent2"/>
                </a:solidFill>
              </a:rPr>
              <a:t>Linienwechsel</a:t>
            </a:r>
          </a:p>
        </p:txBody>
      </p:sp>
      <p:grpSp>
        <p:nvGrpSpPr>
          <p:cNvPr id="33" name="Gruppieren 32"/>
          <p:cNvGrpSpPr>
            <a:grpSpLocks/>
          </p:cNvGrpSpPr>
          <p:nvPr/>
        </p:nvGrpSpPr>
        <p:grpSpPr bwMode="auto">
          <a:xfrm>
            <a:off x="6286500" y="2940050"/>
            <a:ext cx="2019300" cy="781050"/>
            <a:chOff x="6296573" y="2940142"/>
            <a:chExt cx="2018936" cy="780532"/>
          </a:xfrm>
        </p:grpSpPr>
        <p:grpSp>
          <p:nvGrpSpPr>
            <p:cNvPr id="20526" name="Gruppieren 30"/>
            <p:cNvGrpSpPr>
              <a:grpSpLocks/>
            </p:cNvGrpSpPr>
            <p:nvPr/>
          </p:nvGrpSpPr>
          <p:grpSpPr bwMode="auto">
            <a:xfrm>
              <a:off x="6296573" y="3158571"/>
              <a:ext cx="2018936" cy="562103"/>
              <a:chOff x="5620991" y="3170937"/>
              <a:chExt cx="2018936" cy="562103"/>
            </a:xfrm>
          </p:grpSpPr>
          <p:grpSp>
            <p:nvGrpSpPr>
              <p:cNvPr id="20528" name="Gruppieren 159"/>
              <p:cNvGrpSpPr>
                <a:grpSpLocks/>
              </p:cNvGrpSpPr>
              <p:nvPr/>
            </p:nvGrpSpPr>
            <p:grpSpPr bwMode="auto">
              <a:xfrm>
                <a:off x="5620991" y="3172471"/>
                <a:ext cx="2015056" cy="283570"/>
                <a:chOff x="2423407" y="3158571"/>
                <a:chExt cx="2015056" cy="283570"/>
              </a:xfrm>
            </p:grpSpPr>
            <p:sp>
              <p:nvSpPr>
                <p:cNvPr id="161" name="Textfeld 160"/>
                <p:cNvSpPr txBox="1"/>
                <p:nvPr/>
              </p:nvSpPr>
              <p:spPr>
                <a:xfrm>
                  <a:off x="2423407" y="3165470"/>
                  <a:ext cx="884079" cy="3569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10:00 Uhr</a:t>
                  </a:r>
                </a:p>
              </p:txBody>
            </p:sp>
            <p:sp>
              <p:nvSpPr>
                <p:cNvPr id="162" name="Textfeld 161"/>
                <p:cNvSpPr txBox="1"/>
                <p:nvPr/>
              </p:nvSpPr>
              <p:spPr>
                <a:xfrm>
                  <a:off x="3555091" y="3159125"/>
                  <a:ext cx="884078" cy="3569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11:00 Uhr</a:t>
                  </a:r>
                </a:p>
              </p:txBody>
            </p:sp>
          </p:grpSp>
          <p:grpSp>
            <p:nvGrpSpPr>
              <p:cNvPr id="20529" name="Gruppieren 162"/>
              <p:cNvGrpSpPr>
                <a:grpSpLocks/>
              </p:cNvGrpSpPr>
              <p:nvPr/>
            </p:nvGrpSpPr>
            <p:grpSpPr bwMode="auto">
              <a:xfrm>
                <a:off x="5634396" y="3449470"/>
                <a:ext cx="2005531" cy="283570"/>
                <a:chOff x="2423407" y="3158571"/>
                <a:chExt cx="2005531" cy="283570"/>
              </a:xfrm>
            </p:grpSpPr>
            <p:sp>
              <p:nvSpPr>
                <p:cNvPr id="164" name="Textfeld 163"/>
                <p:cNvSpPr txBox="1"/>
                <p:nvPr/>
              </p:nvSpPr>
              <p:spPr>
                <a:xfrm>
                  <a:off x="2422700" y="3164513"/>
                  <a:ext cx="884078" cy="27762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12:00 Uhr</a:t>
                  </a:r>
                </a:p>
              </p:txBody>
            </p:sp>
            <p:sp>
              <p:nvSpPr>
                <p:cNvPr id="20534" name="Textfeld 164"/>
                <p:cNvSpPr txBox="1">
                  <a:spLocks noChangeArrowheads="1"/>
                </p:cNvSpPr>
                <p:nvPr/>
              </p:nvSpPr>
              <p:spPr bwMode="auto">
                <a:xfrm>
                  <a:off x="3545363" y="3158571"/>
                  <a:ext cx="8835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chemeClr val="accent2"/>
                      </a:solidFill>
                    </a:rPr>
                    <a:t>13:00 Uhr</a:t>
                  </a:r>
                </a:p>
              </p:txBody>
            </p:sp>
          </p:grpSp>
          <p:grpSp>
            <p:nvGrpSpPr>
              <p:cNvPr id="20530" name="Gruppieren 166"/>
              <p:cNvGrpSpPr>
                <a:grpSpLocks/>
              </p:cNvGrpSpPr>
              <p:nvPr/>
            </p:nvGrpSpPr>
            <p:grpSpPr bwMode="auto">
              <a:xfrm>
                <a:off x="6432586" y="3170937"/>
                <a:ext cx="427185" cy="562103"/>
                <a:chOff x="3272111" y="3159991"/>
                <a:chExt cx="427185" cy="562103"/>
              </a:xfrm>
            </p:grpSpPr>
            <p:sp>
              <p:nvSpPr>
                <p:cNvPr id="168" name="Textfeld 167"/>
                <p:cNvSpPr txBox="1"/>
                <p:nvPr/>
              </p:nvSpPr>
              <p:spPr>
                <a:xfrm>
                  <a:off x="3271583" y="3160492"/>
                  <a:ext cx="407913" cy="27604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bis</a:t>
                  </a:r>
                </a:p>
              </p:txBody>
            </p:sp>
            <p:sp>
              <p:nvSpPr>
                <p:cNvPr id="169" name="Textfeld 168"/>
                <p:cNvSpPr txBox="1"/>
                <p:nvPr/>
              </p:nvSpPr>
              <p:spPr>
                <a:xfrm>
                  <a:off x="3290630" y="3446052"/>
                  <a:ext cx="407913" cy="27604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bis</a:t>
                  </a:r>
                </a:p>
              </p:txBody>
            </p:sp>
          </p:grpSp>
        </p:grpSp>
        <p:sp>
          <p:nvSpPr>
            <p:cNvPr id="20527" name="Textfeld 170"/>
            <p:cNvSpPr txBox="1">
              <a:spLocks noChangeArrowheads="1"/>
            </p:cNvSpPr>
            <p:nvPr/>
          </p:nvSpPr>
          <p:spPr bwMode="auto">
            <a:xfrm>
              <a:off x="6571546" y="2940142"/>
              <a:ext cx="1364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>
                  <a:solidFill>
                    <a:schemeClr val="accent2"/>
                  </a:solidFill>
                </a:rPr>
                <a:t>Umlaufzeiten L2</a:t>
              </a:r>
            </a:p>
          </p:txBody>
        </p:sp>
      </p:grpSp>
      <p:grpSp>
        <p:nvGrpSpPr>
          <p:cNvPr id="39" name="Gruppieren 38"/>
          <p:cNvGrpSpPr>
            <a:grpSpLocks/>
          </p:cNvGrpSpPr>
          <p:nvPr/>
        </p:nvGrpSpPr>
        <p:grpSpPr bwMode="auto">
          <a:xfrm>
            <a:off x="2124075" y="2959100"/>
            <a:ext cx="2028825" cy="754063"/>
            <a:chOff x="2447941" y="2959190"/>
            <a:chExt cx="2028461" cy="753379"/>
          </a:xfrm>
        </p:grpSpPr>
        <p:sp>
          <p:nvSpPr>
            <p:cNvPr id="20515" name="Textfeld 169"/>
            <p:cNvSpPr txBox="1">
              <a:spLocks noChangeArrowheads="1"/>
            </p:cNvSpPr>
            <p:nvPr/>
          </p:nvSpPr>
          <p:spPr bwMode="auto">
            <a:xfrm>
              <a:off x="2803855" y="2959190"/>
              <a:ext cx="1364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>
                  <a:solidFill>
                    <a:srgbClr val="FF0000"/>
                  </a:solidFill>
                </a:rPr>
                <a:t>Umlaufzeiten L1</a:t>
              </a:r>
            </a:p>
          </p:txBody>
        </p:sp>
        <p:grpSp>
          <p:nvGrpSpPr>
            <p:cNvPr id="20516" name="Gruppieren 31"/>
            <p:cNvGrpSpPr>
              <a:grpSpLocks/>
            </p:cNvGrpSpPr>
            <p:nvPr/>
          </p:nvGrpSpPr>
          <p:grpSpPr bwMode="auto">
            <a:xfrm>
              <a:off x="2447941" y="3150466"/>
              <a:ext cx="2028461" cy="562103"/>
              <a:chOff x="2447941" y="3150466"/>
              <a:chExt cx="2028461" cy="562103"/>
            </a:xfrm>
          </p:grpSpPr>
          <p:grpSp>
            <p:nvGrpSpPr>
              <p:cNvPr id="20517" name="Gruppieren 28"/>
              <p:cNvGrpSpPr>
                <a:grpSpLocks/>
              </p:cNvGrpSpPr>
              <p:nvPr/>
            </p:nvGrpSpPr>
            <p:grpSpPr bwMode="auto">
              <a:xfrm>
                <a:off x="2447941" y="3152000"/>
                <a:ext cx="2015056" cy="283570"/>
                <a:chOff x="2423407" y="3158571"/>
                <a:chExt cx="2015056" cy="283570"/>
              </a:xfrm>
            </p:grpSpPr>
            <p:sp>
              <p:nvSpPr>
                <p:cNvPr id="20524" name="Textfeld 154"/>
                <p:cNvSpPr txBox="1">
                  <a:spLocks noChangeArrowheads="1"/>
                </p:cNvSpPr>
                <p:nvPr/>
              </p:nvSpPr>
              <p:spPr bwMode="auto">
                <a:xfrm>
                  <a:off x="2423407" y="3165142"/>
                  <a:ext cx="8835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09:00 Uhr</a:t>
                  </a:r>
                </a:p>
              </p:txBody>
            </p:sp>
            <p:sp>
              <p:nvSpPr>
                <p:cNvPr id="20525" name="Textfeld 155"/>
                <p:cNvSpPr txBox="1">
                  <a:spLocks noChangeArrowheads="1"/>
                </p:cNvSpPr>
                <p:nvPr/>
              </p:nvSpPr>
              <p:spPr bwMode="auto">
                <a:xfrm>
                  <a:off x="3554888" y="3158571"/>
                  <a:ext cx="8835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10:00 Uhr</a:t>
                  </a:r>
                </a:p>
              </p:txBody>
            </p:sp>
          </p:grpSp>
          <p:grpSp>
            <p:nvGrpSpPr>
              <p:cNvPr id="20518" name="Gruppieren 156"/>
              <p:cNvGrpSpPr>
                <a:grpSpLocks/>
              </p:cNvGrpSpPr>
              <p:nvPr/>
            </p:nvGrpSpPr>
            <p:grpSpPr bwMode="auto">
              <a:xfrm>
                <a:off x="2451821" y="3428999"/>
                <a:ext cx="2024581" cy="283570"/>
                <a:chOff x="2404357" y="3158571"/>
                <a:chExt cx="2024581" cy="283570"/>
              </a:xfrm>
            </p:grpSpPr>
            <p:sp>
              <p:nvSpPr>
                <p:cNvPr id="20522" name="Textfeld 157"/>
                <p:cNvSpPr txBox="1">
                  <a:spLocks noChangeArrowheads="1"/>
                </p:cNvSpPr>
                <p:nvPr/>
              </p:nvSpPr>
              <p:spPr bwMode="auto">
                <a:xfrm>
                  <a:off x="2404357" y="3165142"/>
                  <a:ext cx="87511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11:00 Uhr</a:t>
                  </a:r>
                </a:p>
              </p:txBody>
            </p:sp>
            <p:sp>
              <p:nvSpPr>
                <p:cNvPr id="20523" name="Textfeld 158"/>
                <p:cNvSpPr txBox="1">
                  <a:spLocks noChangeArrowheads="1"/>
                </p:cNvSpPr>
                <p:nvPr/>
              </p:nvSpPr>
              <p:spPr bwMode="auto">
                <a:xfrm>
                  <a:off x="3545363" y="3158571"/>
                  <a:ext cx="8835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12:00 Uhr</a:t>
                  </a:r>
                </a:p>
              </p:txBody>
            </p:sp>
          </p:grpSp>
          <p:grpSp>
            <p:nvGrpSpPr>
              <p:cNvPr id="20519" name="Gruppieren 29"/>
              <p:cNvGrpSpPr>
                <a:grpSpLocks/>
              </p:cNvGrpSpPr>
              <p:nvPr/>
            </p:nvGrpSpPr>
            <p:grpSpPr bwMode="auto">
              <a:xfrm>
                <a:off x="3291161" y="3150466"/>
                <a:ext cx="408135" cy="552578"/>
                <a:chOff x="3291161" y="3150466"/>
                <a:chExt cx="408135" cy="552578"/>
              </a:xfrm>
            </p:grpSpPr>
            <p:sp>
              <p:nvSpPr>
                <p:cNvPr id="20520" name="Textfeld 14"/>
                <p:cNvSpPr txBox="1">
                  <a:spLocks noChangeArrowheads="1"/>
                </p:cNvSpPr>
                <p:nvPr/>
              </p:nvSpPr>
              <p:spPr bwMode="auto">
                <a:xfrm>
                  <a:off x="3291161" y="3150466"/>
                  <a:ext cx="40748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bis</a:t>
                  </a:r>
                </a:p>
              </p:txBody>
            </p:sp>
            <p:sp>
              <p:nvSpPr>
                <p:cNvPr id="20521" name="Textfeld 165"/>
                <p:cNvSpPr txBox="1">
                  <a:spLocks noChangeArrowheads="1"/>
                </p:cNvSpPr>
                <p:nvPr/>
              </p:nvSpPr>
              <p:spPr bwMode="auto">
                <a:xfrm>
                  <a:off x="3291812" y="3426045"/>
                  <a:ext cx="40748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 b="1">
                      <a:solidFill>
                        <a:srgbClr val="FF0000"/>
                      </a:solidFill>
                    </a:rPr>
                    <a:t>bis</a:t>
                  </a:r>
                </a:p>
              </p:txBody>
            </p:sp>
          </p:grpSp>
        </p:grpSp>
      </p:grpSp>
      <p:grpSp>
        <p:nvGrpSpPr>
          <p:cNvPr id="43" name="Gruppieren 42"/>
          <p:cNvGrpSpPr>
            <a:grpSpLocks/>
          </p:cNvGrpSpPr>
          <p:nvPr/>
        </p:nvGrpSpPr>
        <p:grpSpPr bwMode="auto">
          <a:xfrm>
            <a:off x="666750" y="3738563"/>
            <a:ext cx="3544888" cy="1916112"/>
            <a:chOff x="666365" y="3738317"/>
            <a:chExt cx="3544810" cy="1917093"/>
          </a:xfrm>
        </p:grpSpPr>
        <p:grpSp>
          <p:nvGrpSpPr>
            <p:cNvPr id="20509" name="Gruppieren 37"/>
            <p:cNvGrpSpPr>
              <a:grpSpLocks/>
            </p:cNvGrpSpPr>
            <p:nvPr/>
          </p:nvGrpSpPr>
          <p:grpSpPr bwMode="auto">
            <a:xfrm>
              <a:off x="2124091" y="3738317"/>
              <a:ext cx="2087084" cy="282395"/>
              <a:chOff x="2447941" y="3738317"/>
              <a:chExt cx="2087084" cy="282395"/>
            </a:xfrm>
          </p:grpSpPr>
          <p:sp>
            <p:nvSpPr>
              <p:cNvPr id="172" name="Gestreifter Pfeil nach rechts 171"/>
              <p:cNvSpPr/>
              <p:nvPr/>
            </p:nvSpPr>
            <p:spPr>
              <a:xfrm flipH="1">
                <a:off x="2447508" y="3739905"/>
                <a:ext cx="906443" cy="281132"/>
              </a:xfrm>
              <a:prstGeom prst="striped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0512" name="Gruppieren 35"/>
              <p:cNvGrpSpPr>
                <a:grpSpLocks/>
              </p:cNvGrpSpPr>
              <p:nvPr/>
            </p:nvGrpSpPr>
            <p:grpSpPr bwMode="auto">
              <a:xfrm>
                <a:off x="3115343" y="3738317"/>
                <a:ext cx="1419682" cy="282395"/>
                <a:chOff x="3115343" y="3738317"/>
                <a:chExt cx="1419682" cy="282395"/>
              </a:xfrm>
            </p:grpSpPr>
            <p:sp>
              <p:nvSpPr>
                <p:cNvPr id="34" name="Gestreifter Pfeil nach rechts 33"/>
                <p:cNvSpPr/>
                <p:nvPr/>
              </p:nvSpPr>
              <p:spPr>
                <a:xfrm>
                  <a:off x="3628582" y="3739905"/>
                  <a:ext cx="906443" cy="281132"/>
                </a:xfrm>
                <a:prstGeom prst="striped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73" name="Textfeld 172"/>
                <p:cNvSpPr txBox="1"/>
                <p:nvPr/>
              </p:nvSpPr>
              <p:spPr>
                <a:xfrm>
                  <a:off x="3115831" y="3738317"/>
                  <a:ext cx="825482" cy="2779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spreizen</a:t>
                  </a:r>
                </a:p>
              </p:txBody>
            </p:sp>
          </p:grpSp>
        </p:grpSp>
        <p:pic>
          <p:nvPicPr>
            <p:cNvPr id="205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65" y="4155223"/>
              <a:ext cx="3531209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uppieren 43"/>
          <p:cNvGrpSpPr>
            <a:grpSpLocks/>
          </p:cNvGrpSpPr>
          <p:nvPr/>
        </p:nvGrpSpPr>
        <p:grpSpPr bwMode="auto">
          <a:xfrm>
            <a:off x="5000625" y="3754438"/>
            <a:ext cx="3532188" cy="1781175"/>
            <a:chOff x="5000842" y="3754540"/>
            <a:chExt cx="3531600" cy="1780411"/>
          </a:xfrm>
        </p:grpSpPr>
        <p:grpSp>
          <p:nvGrpSpPr>
            <p:cNvPr id="20503" name="Gruppieren 176"/>
            <p:cNvGrpSpPr>
              <a:grpSpLocks/>
            </p:cNvGrpSpPr>
            <p:nvPr/>
          </p:nvGrpSpPr>
          <p:grpSpPr bwMode="auto">
            <a:xfrm>
              <a:off x="6311909" y="3754540"/>
              <a:ext cx="2087084" cy="282395"/>
              <a:chOff x="2447941" y="3738317"/>
              <a:chExt cx="2087084" cy="282395"/>
            </a:xfrm>
          </p:grpSpPr>
          <p:sp>
            <p:nvSpPr>
              <p:cNvPr id="178" name="Gestreifter Pfeil nach rechts 177"/>
              <p:cNvSpPr/>
              <p:nvPr/>
            </p:nvSpPr>
            <p:spPr>
              <a:xfrm flipH="1">
                <a:off x="2447931" y="3739903"/>
                <a:ext cx="906312" cy="280868"/>
              </a:xfrm>
              <a:prstGeom prst="striped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0506" name="Gruppieren 178"/>
              <p:cNvGrpSpPr>
                <a:grpSpLocks/>
              </p:cNvGrpSpPr>
              <p:nvPr/>
            </p:nvGrpSpPr>
            <p:grpSpPr bwMode="auto">
              <a:xfrm>
                <a:off x="3115343" y="3738317"/>
                <a:ext cx="1419682" cy="282395"/>
                <a:chOff x="3115343" y="3738317"/>
                <a:chExt cx="1419682" cy="282395"/>
              </a:xfrm>
            </p:grpSpPr>
            <p:sp>
              <p:nvSpPr>
                <p:cNvPr id="180" name="Gestreifter Pfeil nach rechts 179"/>
                <p:cNvSpPr/>
                <p:nvPr/>
              </p:nvSpPr>
              <p:spPr>
                <a:xfrm>
                  <a:off x="3628835" y="3739903"/>
                  <a:ext cx="906312" cy="280868"/>
                </a:xfrm>
                <a:prstGeom prst="striped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81" name="Textfeld 180"/>
                <p:cNvSpPr txBox="1"/>
                <p:nvPr/>
              </p:nvSpPr>
              <p:spPr>
                <a:xfrm>
                  <a:off x="3159013" y="3738317"/>
                  <a:ext cx="782508" cy="2776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spreizen</a:t>
                  </a:r>
                </a:p>
              </p:txBody>
            </p:sp>
          </p:grpSp>
        </p:grpSp>
        <p:pic>
          <p:nvPicPr>
            <p:cNvPr id="2050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842" y="4155223"/>
              <a:ext cx="3531600" cy="137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0" name="Text Box 279"/>
          <p:cNvSpPr txBox="1">
            <a:spLocks noChangeArrowheads="1"/>
          </p:cNvSpPr>
          <p:nvPr/>
        </p:nvSpPr>
        <p:spPr bwMode="auto">
          <a:xfrm>
            <a:off x="3533775" y="6181725"/>
            <a:ext cx="3041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Zone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17513" y="952500"/>
            <a:ext cx="8535987" cy="51641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07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0100" y="6527800"/>
            <a:ext cx="400050" cy="2000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B8AD82-1257-4FE0-BFE9-AE1D9C3173B3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000" smtClean="0"/>
          </a:p>
        </p:txBody>
      </p:sp>
      <p:sp>
        <p:nvSpPr>
          <p:cNvPr id="3076" name="Rectangle 209"/>
          <p:cNvSpPr>
            <a:spLocks noChangeArrowheads="1"/>
          </p:cNvSpPr>
          <p:nvPr/>
        </p:nvSpPr>
        <p:spPr bwMode="auto">
          <a:xfrm>
            <a:off x="0" y="1057275"/>
            <a:ext cx="123825" cy="513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215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8" name="Rectangle 2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9" name="Text Box 245"/>
          <p:cNvSpPr txBox="1">
            <a:spLocks noChangeArrowheads="1"/>
          </p:cNvSpPr>
          <p:nvPr/>
        </p:nvSpPr>
        <p:spPr bwMode="auto">
          <a:xfrm>
            <a:off x="1784350" y="5180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pSp>
        <p:nvGrpSpPr>
          <p:cNvPr id="3080" name="Gruppieren 1"/>
          <p:cNvGrpSpPr>
            <a:grpSpLocks/>
          </p:cNvGrpSpPr>
          <p:nvPr/>
        </p:nvGrpSpPr>
        <p:grpSpPr bwMode="auto">
          <a:xfrm>
            <a:off x="2325688" y="6272213"/>
            <a:ext cx="4491037" cy="611187"/>
            <a:chOff x="1952625" y="6149180"/>
            <a:chExt cx="4491038" cy="611187"/>
          </a:xfrm>
        </p:grpSpPr>
        <p:pic>
          <p:nvPicPr>
            <p:cNvPr id="3098" name="Picture 282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614918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9" name="Text Box 280"/>
            <p:cNvSpPr txBox="1">
              <a:spLocks noChangeArrowheads="1"/>
            </p:cNvSpPr>
            <p:nvPr/>
          </p:nvSpPr>
          <p:spPr bwMode="auto">
            <a:xfrm>
              <a:off x="2794000" y="6466681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</p:grpSp>
      <p:sp>
        <p:nvSpPr>
          <p:cNvPr id="3081" name="Text Box 274"/>
          <p:cNvSpPr txBox="1">
            <a:spLocks noChangeArrowheads="1"/>
          </p:cNvSpPr>
          <p:nvPr/>
        </p:nvSpPr>
        <p:spPr bwMode="auto">
          <a:xfrm>
            <a:off x="2144713" y="252413"/>
            <a:ext cx="4827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Anforderungen an die DB</a:t>
            </a:r>
          </a:p>
        </p:txBody>
      </p:sp>
      <p:sp>
        <p:nvSpPr>
          <p:cNvPr id="3082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469063"/>
            <a:ext cx="962025" cy="2524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01.03.2023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412750" y="1450975"/>
            <a:ext cx="7577138" cy="1474788"/>
            <a:chOff x="978844" y="1036915"/>
            <a:chExt cx="7577706" cy="1474351"/>
          </a:xfrm>
        </p:grpSpPr>
        <p:sp>
          <p:nvSpPr>
            <p:cNvPr id="3" name="Textfeld 2"/>
            <p:cNvSpPr txBox="1"/>
            <p:nvPr/>
          </p:nvSpPr>
          <p:spPr>
            <a:xfrm>
              <a:off x="978844" y="1036915"/>
              <a:ext cx="1409806" cy="36977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Flexibel: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742489" y="1406693"/>
              <a:ext cx="6658474" cy="36819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den Anforderungen der Vereine soweit möglich abbilden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731375" y="1774884"/>
              <a:ext cx="6825175" cy="36977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die unterschiedlichen Arbeitsabläufe der Vereine abbilden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742489" y="2141488"/>
              <a:ext cx="5675737" cy="36977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beim Zusammenspiel APP (Tablet) und DB (PC)</a:t>
              </a:r>
            </a:p>
          </p:txBody>
        </p:sp>
      </p:grpSp>
      <p:grpSp>
        <p:nvGrpSpPr>
          <p:cNvPr id="35" name="Gruppieren 34"/>
          <p:cNvGrpSpPr>
            <a:grpSpLocks/>
          </p:cNvGrpSpPr>
          <p:nvPr/>
        </p:nvGrpSpPr>
        <p:grpSpPr bwMode="auto">
          <a:xfrm>
            <a:off x="412750" y="3190875"/>
            <a:ext cx="8807450" cy="1108075"/>
            <a:chOff x="978844" y="1037471"/>
            <a:chExt cx="9481819" cy="1106884"/>
          </a:xfrm>
        </p:grpSpPr>
        <p:sp>
          <p:nvSpPr>
            <p:cNvPr id="36" name="Textfeld 35"/>
            <p:cNvSpPr txBox="1"/>
            <p:nvPr/>
          </p:nvSpPr>
          <p:spPr>
            <a:xfrm>
              <a:off x="978844" y="1037471"/>
              <a:ext cx="5429658" cy="36949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Vereine bestimmen selber ihre Aufwände: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806025" y="1406961"/>
              <a:ext cx="6899442" cy="36790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mit wenig Basis-Datenpflege ca. 70% der Berichte erhalten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806025" y="1774866"/>
              <a:ext cx="8654638" cy="36948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Berichtsaussagen detaillieren durch die Veredelung der Basis-Daten </a:t>
              </a:r>
            </a:p>
          </p:txBody>
        </p:sp>
      </p:grpSp>
      <p:grpSp>
        <p:nvGrpSpPr>
          <p:cNvPr id="45" name="Gruppieren 44"/>
          <p:cNvGrpSpPr>
            <a:grpSpLocks/>
          </p:cNvGrpSpPr>
          <p:nvPr/>
        </p:nvGrpSpPr>
        <p:grpSpPr bwMode="auto">
          <a:xfrm>
            <a:off x="404813" y="4460875"/>
            <a:ext cx="8297862" cy="1477963"/>
            <a:chOff x="978844" y="1037193"/>
            <a:chExt cx="8299881" cy="1476493"/>
          </a:xfrm>
        </p:grpSpPr>
        <p:sp>
          <p:nvSpPr>
            <p:cNvPr id="46" name="Textfeld 45"/>
            <p:cNvSpPr txBox="1"/>
            <p:nvPr/>
          </p:nvSpPr>
          <p:spPr>
            <a:xfrm>
              <a:off x="978844" y="1037193"/>
              <a:ext cx="2345308" cy="3695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Hilfestellung um: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760084" y="1406713"/>
              <a:ext cx="6583376" cy="36951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doppelte Importe zu vermeiden, </a:t>
              </a:r>
              <a:r>
                <a:rPr lang="de-DE" b="1" dirty="0">
                  <a:solidFill>
                    <a:srgbClr val="CC0000"/>
                  </a:solidFill>
                </a:rPr>
                <a:t>farbliche Warnhinweise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755320" y="1776232"/>
              <a:ext cx="7523405" cy="36793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Eingabefehler des Teams zu erkennen, </a:t>
              </a:r>
              <a:r>
                <a:rPr lang="de-DE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farbliche Kennzeichnung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760084" y="2144166"/>
              <a:ext cx="6467460" cy="3695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Eingaben in der DB durch Auswahlfenster erleichtern</a:t>
              </a:r>
            </a:p>
          </p:txBody>
        </p:sp>
      </p:grpSp>
      <p:sp>
        <p:nvSpPr>
          <p:cNvPr id="3086" name="Text Box 279"/>
          <p:cNvSpPr txBox="1">
            <a:spLocks noChangeArrowheads="1"/>
          </p:cNvSpPr>
          <p:nvPr/>
        </p:nvSpPr>
        <p:spPr bwMode="auto">
          <a:xfrm>
            <a:off x="3533775" y="6315075"/>
            <a:ext cx="3041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Zone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5A73DE-F85B-4E1E-B4D1-F0DC6E9A4BD2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smtClean="0"/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1511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1512" name="Gruppieren 3"/>
          <p:cNvGrpSpPr>
            <a:grpSpLocks/>
          </p:cNvGrpSpPr>
          <p:nvPr/>
        </p:nvGrpSpPr>
        <p:grpSpPr bwMode="auto">
          <a:xfrm>
            <a:off x="2060575" y="6246813"/>
            <a:ext cx="4881563" cy="611187"/>
            <a:chOff x="1514474" y="6134100"/>
            <a:chExt cx="4882356" cy="611187"/>
          </a:xfrm>
        </p:grpSpPr>
        <p:sp>
          <p:nvSpPr>
            <p:cNvPr id="21533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1534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3" name="Text Box 274"/>
          <p:cNvSpPr txBox="1">
            <a:spLocks noChangeArrowheads="1"/>
          </p:cNvSpPr>
          <p:nvPr/>
        </p:nvSpPr>
        <p:spPr bwMode="auto">
          <a:xfrm>
            <a:off x="2273300" y="176213"/>
            <a:ext cx="414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Ticket-Code Funktion</a:t>
            </a:r>
          </a:p>
        </p:txBody>
      </p:sp>
      <p:sp>
        <p:nvSpPr>
          <p:cNvPr id="21514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sp>
        <p:nvSpPr>
          <p:cNvPr id="24" name="Textfeld 4"/>
          <p:cNvSpPr txBox="1">
            <a:spLocks noChangeArrowheads="1"/>
          </p:cNvSpPr>
          <p:nvPr/>
        </p:nvSpPr>
        <p:spPr bwMode="auto">
          <a:xfrm>
            <a:off x="223838" y="692150"/>
            <a:ext cx="344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Auszug aus „Weitere Eingaben“.</a:t>
            </a:r>
          </a:p>
        </p:txBody>
      </p:sp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000125"/>
            <a:ext cx="76311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728663" y="1076325"/>
            <a:ext cx="3100387" cy="457200"/>
          </a:xfrm>
          <a:prstGeom prst="roundRect">
            <a:avLst/>
          </a:prstGeom>
          <a:solidFill>
            <a:srgbClr val="C00000">
              <a:alpha val="1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711200" y="1571625"/>
            <a:ext cx="2608263" cy="4524375"/>
          </a:xfrm>
          <a:prstGeom prst="roundRect">
            <a:avLst/>
          </a:prstGeom>
          <a:solidFill>
            <a:srgbClr val="C00000">
              <a:alpha val="1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 rot="-5400000">
            <a:off x="-1311275" y="3649663"/>
            <a:ext cx="371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APP-Stammdaten-Einstellungen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041650" y="1362075"/>
            <a:ext cx="5292725" cy="4462463"/>
          </a:xfrm>
          <a:prstGeom prst="roundRect">
            <a:avLst/>
          </a:prstGeom>
          <a:solidFill>
            <a:srgbClr val="009900">
              <a:alpha val="1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338513" y="4248150"/>
            <a:ext cx="1549400" cy="314325"/>
          </a:xfrm>
          <a:prstGeom prst="roundRect">
            <a:avLst/>
          </a:prstGeom>
          <a:solidFill>
            <a:srgbClr val="C00000">
              <a:alpha val="1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529013" y="1038225"/>
            <a:ext cx="431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C00000"/>
                </a:solidFill>
              </a:rPr>
              <a:t>Ticket-Code für Sonderfahrgast-Berichte</a:t>
            </a:r>
          </a:p>
        </p:txBody>
      </p:sp>
      <p:sp>
        <p:nvSpPr>
          <p:cNvPr id="5" name="Ellipse 4"/>
          <p:cNvSpPr/>
          <p:nvPr/>
        </p:nvSpPr>
        <p:spPr>
          <a:xfrm>
            <a:off x="5762625" y="3314700"/>
            <a:ext cx="954088" cy="519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8225"/>
            <a:ext cx="84216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611438" y="1639888"/>
            <a:ext cx="4391025" cy="36830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Ticket-Code:     0        2        6      1      3</a:t>
            </a:r>
          </a:p>
        </p:txBody>
      </p:sp>
      <p:sp>
        <p:nvSpPr>
          <p:cNvPr id="7" name="Pfeil nach links und rechts 6"/>
          <p:cNvSpPr/>
          <p:nvPr/>
        </p:nvSpPr>
        <p:spPr>
          <a:xfrm rot="19131007">
            <a:off x="1131888" y="3889375"/>
            <a:ext cx="2960687" cy="219075"/>
          </a:xfrm>
          <a:prstGeom prst="leftRightArrow">
            <a:avLst/>
          </a:prstGeom>
          <a:solidFill>
            <a:srgbClr val="FB8C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74850"/>
            <a:ext cx="84994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82588" y="2098675"/>
            <a:ext cx="5878512" cy="369888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C00000"/>
                </a:solidFill>
              </a:rPr>
              <a:t>Ticket-Code:  </a:t>
            </a:r>
            <a:r>
              <a:rPr lang="de-DE" altLang="de-DE" sz="1800" b="1">
                <a:solidFill>
                  <a:srgbClr val="C00000"/>
                </a:solidFill>
              </a:rPr>
              <a:t>0             2            6            3         1          7</a:t>
            </a:r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265113" y="666750"/>
            <a:ext cx="5259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Auszug aus : MS Bericht 23 Schwerbehinderten-Report“.</a:t>
            </a:r>
          </a:p>
        </p:txBody>
      </p:sp>
      <p:sp>
        <p:nvSpPr>
          <p:cNvPr id="32" name="Textfeld 4"/>
          <p:cNvSpPr txBox="1">
            <a:spLocks noChangeArrowheads="1"/>
          </p:cNvSpPr>
          <p:nvPr/>
        </p:nvSpPr>
        <p:spPr bwMode="auto">
          <a:xfrm>
            <a:off x="271463" y="682625"/>
            <a:ext cx="728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Auszug aus : JS Bericht 8 Fahrgastgruppen / Fahrgeldeinnahmen “.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041650" y="2352675"/>
            <a:ext cx="958850" cy="276225"/>
          </a:xfrm>
          <a:prstGeom prst="roundRect">
            <a:avLst/>
          </a:prstGeom>
          <a:solidFill>
            <a:srgbClr val="FCCBBC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Abgerundetes Rechteck 33"/>
          <p:cNvSpPr/>
          <p:nvPr/>
        </p:nvSpPr>
        <p:spPr>
          <a:xfrm>
            <a:off x="5391150" y="2366963"/>
            <a:ext cx="676275" cy="276225"/>
          </a:xfrm>
          <a:prstGeom prst="roundRect">
            <a:avLst/>
          </a:prstGeom>
          <a:solidFill>
            <a:srgbClr val="FCCBBC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" grpId="0" animBg="1"/>
      <p:bldP spid="2" grpId="1" animBg="1"/>
      <p:bldP spid="28" grpId="0" animBg="1"/>
      <p:bldP spid="28" grpId="1" animBg="1"/>
      <p:bldP spid="3" grpId="0"/>
      <p:bldP spid="3" grpId="1"/>
      <p:bldP spid="30" grpId="0" animBg="1"/>
      <p:bldP spid="30" grpId="1" animBg="1"/>
      <p:bldP spid="31" grpId="0" animBg="1"/>
      <p:bldP spid="31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6" grpId="0" animBg="1"/>
      <p:bldP spid="29" grpId="0"/>
      <p:bldP spid="29" grpId="1"/>
      <p:bldP spid="32" grpId="0"/>
      <p:bldP spid="8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3D28E3-A1FB-4CB9-98FE-2E7C0EF45926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smtClean="0"/>
          </a:p>
        </p:txBody>
      </p:sp>
      <p:sp>
        <p:nvSpPr>
          <p:cNvPr id="22531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5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2536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2553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2554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Text Box 274"/>
          <p:cNvSpPr txBox="1">
            <a:spLocks noChangeArrowheads="1"/>
          </p:cNvSpPr>
          <p:nvPr/>
        </p:nvSpPr>
        <p:spPr bwMode="auto">
          <a:xfrm>
            <a:off x="2244725" y="180975"/>
            <a:ext cx="4187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Spalten – Nr Funktion</a:t>
            </a:r>
          </a:p>
        </p:txBody>
      </p:sp>
      <p:sp>
        <p:nvSpPr>
          <p:cNvPr id="22538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sp>
        <p:nvSpPr>
          <p:cNvPr id="21" name="Textfeld 4"/>
          <p:cNvSpPr txBox="1">
            <a:spLocks noChangeArrowheads="1"/>
          </p:cNvSpPr>
          <p:nvPr/>
        </p:nvSpPr>
        <p:spPr bwMode="auto">
          <a:xfrm>
            <a:off x="171450" y="704850"/>
            <a:ext cx="812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Auszug “Fahr –karten und –preise“</a:t>
            </a: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76325"/>
            <a:ext cx="875823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8301038" y="1352550"/>
            <a:ext cx="628650" cy="3952875"/>
          </a:xfrm>
          <a:prstGeom prst="roundRect">
            <a:avLst/>
          </a:prstGeom>
          <a:solidFill>
            <a:srgbClr val="FB8C79">
              <a:alpha val="1000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Geschweifte Klammer rechts 4"/>
          <p:cNvSpPr/>
          <p:nvPr/>
        </p:nvSpPr>
        <p:spPr>
          <a:xfrm>
            <a:off x="7905750" y="4352925"/>
            <a:ext cx="552450" cy="852488"/>
          </a:xfrm>
          <a:prstGeom prst="rightBrace">
            <a:avLst>
              <a:gd name="adj1" fmla="val 8333"/>
              <a:gd name="adj2" fmla="val 52233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95250" y="4352925"/>
            <a:ext cx="3146425" cy="852488"/>
          </a:xfrm>
          <a:prstGeom prst="roundRect">
            <a:avLst/>
          </a:prstGeom>
          <a:solidFill>
            <a:srgbClr val="C00000">
              <a:alpha val="10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46250"/>
            <a:ext cx="8755063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249238" y="704850"/>
            <a:ext cx="868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Bericht “19a JS/ 27 MS Fahrgäste / Anzahl Tickets /Umsatz“. Nur FKS Std, 4 Linien, 8 Linien, FZS.</a:t>
            </a:r>
          </a:p>
        </p:txBody>
      </p:sp>
      <p:sp>
        <p:nvSpPr>
          <p:cNvPr id="30" name="Textfeld 4"/>
          <p:cNvSpPr txBox="1">
            <a:spLocks noChangeArrowheads="1"/>
          </p:cNvSpPr>
          <p:nvPr/>
        </p:nvSpPr>
        <p:spPr bwMode="auto">
          <a:xfrm>
            <a:off x="2074863" y="1490663"/>
            <a:ext cx="1103312" cy="276225"/>
          </a:xfrm>
          <a:prstGeom prst="rect">
            <a:avLst/>
          </a:prstGeom>
          <a:solidFill>
            <a:srgbClr val="C0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33CC"/>
                </a:solidFill>
              </a:rPr>
              <a:t>Ticket code</a:t>
            </a:r>
          </a:p>
        </p:txBody>
      </p:sp>
      <p:sp>
        <p:nvSpPr>
          <p:cNvPr id="31" name="Geschweifte Klammer links 30"/>
          <p:cNvSpPr/>
          <p:nvPr/>
        </p:nvSpPr>
        <p:spPr>
          <a:xfrm rot="5400000">
            <a:off x="2392363" y="1169988"/>
            <a:ext cx="468312" cy="16621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Textfeld 4"/>
          <p:cNvSpPr txBox="1">
            <a:spLocks noChangeArrowheads="1"/>
          </p:cNvSpPr>
          <p:nvPr/>
        </p:nvSpPr>
        <p:spPr bwMode="auto">
          <a:xfrm>
            <a:off x="4949825" y="1489075"/>
            <a:ext cx="1054100" cy="276225"/>
          </a:xfrm>
          <a:prstGeom prst="rect">
            <a:avLst/>
          </a:prstGeom>
          <a:solidFill>
            <a:srgbClr val="C0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33CC"/>
                </a:solidFill>
              </a:rPr>
              <a:t>Spalten Nr.</a:t>
            </a:r>
          </a:p>
        </p:txBody>
      </p:sp>
      <p:sp>
        <p:nvSpPr>
          <p:cNvPr id="33" name="Geschweifte Klammer links 32"/>
          <p:cNvSpPr/>
          <p:nvPr/>
        </p:nvSpPr>
        <p:spPr>
          <a:xfrm rot="5400000">
            <a:off x="5223669" y="75406"/>
            <a:ext cx="469900" cy="38496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795463" y="2020888"/>
            <a:ext cx="558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0     3    1      7      2 </a:t>
            </a:r>
            <a:r>
              <a:rPr lang="de-DE" altLang="de-DE" sz="1800"/>
              <a:t>    </a:t>
            </a:r>
            <a:r>
              <a:rPr lang="de-DE" altLang="de-DE" sz="1800">
                <a:solidFill>
                  <a:srgbClr val="C00000"/>
                </a:solidFill>
              </a:rPr>
              <a:t>1     2      3      4      5      6     7      8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9" grpId="0"/>
      <p:bldP spid="30" grpId="0" animBg="1"/>
      <p:bldP spid="31" grpId="0" animBg="1"/>
      <p:bldP spid="32" grpId="0" animBg="1"/>
      <p:bldP spid="3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C5DAA6-597E-4021-8207-DCCA5A9DBF2F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smtClean="0"/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6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9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3560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3575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3576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1" name="Text Box 274"/>
          <p:cNvSpPr txBox="1">
            <a:spLocks noChangeArrowheads="1"/>
          </p:cNvSpPr>
          <p:nvPr/>
        </p:nvSpPr>
        <p:spPr bwMode="auto">
          <a:xfrm>
            <a:off x="1435100" y="176213"/>
            <a:ext cx="5700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Fahrkarten-Stammdaten RVM</a:t>
            </a:r>
          </a:p>
        </p:txBody>
      </p:sp>
      <p:sp>
        <p:nvSpPr>
          <p:cNvPr id="23562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76325"/>
            <a:ext cx="86375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2762250" y="1628775"/>
            <a:ext cx="1038225" cy="3324225"/>
          </a:xfrm>
          <a:prstGeom prst="roundRect">
            <a:avLst/>
          </a:prstGeom>
          <a:solidFill>
            <a:srgbClr val="C00000">
              <a:alpha val="11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8220075" y="1543050"/>
            <a:ext cx="600075" cy="3324225"/>
          </a:xfrm>
          <a:prstGeom prst="roundRect">
            <a:avLst/>
          </a:prstGeom>
          <a:solidFill>
            <a:srgbClr val="C00000">
              <a:alpha val="11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 rot="16200000">
            <a:off x="4162425" y="209550"/>
            <a:ext cx="666750" cy="8648700"/>
          </a:xfrm>
          <a:prstGeom prst="roundRect">
            <a:avLst/>
          </a:prstGeom>
          <a:solidFill>
            <a:srgbClr val="C00000">
              <a:alpha val="11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5619" name="Picture 19" descr="C:\Users\Peter Hencke\Desktop\FKS_FZS_Schulung 2023\Unterlagen\RV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236663"/>
            <a:ext cx="75342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1004888" y="3327400"/>
            <a:ext cx="4473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Vorkasse</a:t>
            </a:r>
            <a:endParaRPr lang="de-DE" altLang="de-DE" sz="18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Umsatz/FG</a:t>
            </a:r>
            <a:r>
              <a:rPr lang="de-DE" altLang="de-DE" sz="1800" b="1">
                <a:solidFill>
                  <a:srgbClr val="C00000"/>
                </a:solidFill>
              </a:rPr>
              <a:t>                   0                    1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993775" y="4497388"/>
            <a:ext cx="447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Ticket-Preis:   </a:t>
            </a:r>
            <a:r>
              <a:rPr lang="de-DE" altLang="de-DE" sz="1800" b="1">
                <a:solidFill>
                  <a:srgbClr val="C00000"/>
                </a:solidFill>
              </a:rPr>
              <a:t>:         10.00 €             0.00 €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993775" y="4040188"/>
            <a:ext cx="447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Spalten Nr.:                       </a:t>
            </a:r>
            <a:r>
              <a:rPr lang="de-DE" altLang="de-DE" sz="1800" b="1">
                <a:solidFill>
                  <a:srgbClr val="C00000"/>
                </a:solidFill>
              </a:rPr>
              <a:t>8                    8</a:t>
            </a:r>
          </a:p>
        </p:txBody>
      </p:sp>
      <p:sp>
        <p:nvSpPr>
          <p:cNvPr id="3" name="Rechteck 2"/>
          <p:cNvSpPr/>
          <p:nvPr/>
        </p:nvSpPr>
        <p:spPr>
          <a:xfrm>
            <a:off x="865188" y="5562600"/>
            <a:ext cx="7534275" cy="23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788988" y="5500688"/>
            <a:ext cx="7926387" cy="338137"/>
          </a:xfrm>
          <a:prstGeom prst="rect">
            <a:avLst/>
          </a:prstGeom>
          <a:solidFill>
            <a:srgbClr val="C0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C00000"/>
                </a:solidFill>
              </a:rPr>
              <a:t>Für die RVM Berichte ist die Kilometereingabe beim Ein-Ausbuchen notwendig!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20" grpId="0"/>
      <p:bldP spid="23" grpId="0"/>
      <p:bldP spid="24" grpId="0"/>
      <p:bldP spid="3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94977E-E2F8-4942-8F68-339FEFDB0E0B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 smtClean="0"/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8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4584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4607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4608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5" name="Text Box 274"/>
          <p:cNvSpPr txBox="1">
            <a:spLocks noChangeArrowheads="1"/>
          </p:cNvSpPr>
          <p:nvPr/>
        </p:nvSpPr>
        <p:spPr bwMode="auto">
          <a:xfrm>
            <a:off x="1681163" y="190500"/>
            <a:ext cx="56483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Fahrkarten-Stammdaten GMN</a:t>
            </a:r>
          </a:p>
        </p:txBody>
      </p:sp>
      <p:sp>
        <p:nvSpPr>
          <p:cNvPr id="24586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14400"/>
            <a:ext cx="861853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195888" y="1533525"/>
            <a:ext cx="1633537" cy="4429125"/>
          </a:xfrm>
          <a:prstGeom prst="roundRect">
            <a:avLst/>
          </a:prstGeom>
          <a:solidFill>
            <a:srgbClr val="C0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 rot="16200000">
            <a:off x="5596732" y="2683668"/>
            <a:ext cx="831850" cy="5783263"/>
          </a:xfrm>
          <a:prstGeom prst="roundRect">
            <a:avLst/>
          </a:prstGeom>
          <a:solidFill>
            <a:srgbClr val="C0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1142" name="Picture 6" descr="C:\Users\Peter Hencke\Desktop\FKS_FZS_Schulung 2023\Unterlagen\Alter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90600"/>
            <a:ext cx="83661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590550" y="3300413"/>
            <a:ext cx="727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Ticket-Code:           </a:t>
            </a:r>
            <a:r>
              <a:rPr lang="de-DE" altLang="de-DE" sz="1800" b="1">
                <a:solidFill>
                  <a:srgbClr val="C00000"/>
                </a:solidFill>
              </a:rPr>
              <a:t>0                       11                      11                     12      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590550" y="3673475"/>
            <a:ext cx="727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Vorkasse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FG /Umsatz:   :         </a:t>
            </a:r>
            <a:r>
              <a:rPr lang="de-DE" altLang="de-DE" sz="1800" b="1">
                <a:solidFill>
                  <a:srgbClr val="C00000"/>
                </a:solidFill>
              </a:rPr>
              <a:t>1                        1                       1                        1      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590550" y="4298950"/>
            <a:ext cx="727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Ticket-Preis:       </a:t>
            </a:r>
            <a:r>
              <a:rPr lang="de-DE" altLang="de-DE" sz="1800" b="1">
                <a:solidFill>
                  <a:srgbClr val="C00000"/>
                </a:solidFill>
              </a:rPr>
              <a:t>1.50 €    	   0.50 €                 0.50 €                0.00 € </a:t>
            </a:r>
            <a:r>
              <a:rPr lang="de-DE" altLang="de-DE" sz="1800"/>
              <a:t>    </a:t>
            </a:r>
          </a:p>
        </p:txBody>
      </p:sp>
      <p:sp>
        <p:nvSpPr>
          <p:cNvPr id="30" name="Abgerundetes Rechteck 29"/>
          <p:cNvSpPr/>
          <p:nvPr/>
        </p:nvSpPr>
        <p:spPr>
          <a:xfrm rot="16200000">
            <a:off x="5596732" y="1869281"/>
            <a:ext cx="831850" cy="5783263"/>
          </a:xfrm>
          <a:prstGeom prst="roundRect">
            <a:avLst/>
          </a:prstGeom>
          <a:solidFill>
            <a:srgbClr val="C0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34963" y="668338"/>
            <a:ext cx="372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Bericht „25 MS Sonderfahrgäste</a:t>
            </a:r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90600"/>
            <a:ext cx="867727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C:\Users\Peter Hencke\Desktop\FKS_FZS_Schulung 2023\Unterlagen\Alter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025525"/>
            <a:ext cx="85693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487363" y="3452813"/>
            <a:ext cx="727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Ticket-Code:           </a:t>
            </a:r>
            <a:r>
              <a:rPr lang="de-DE" altLang="de-DE" sz="1800" b="1">
                <a:solidFill>
                  <a:srgbClr val="C00000"/>
                </a:solidFill>
              </a:rPr>
              <a:t>0                       6                        7                      8      </a:t>
            </a: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87363" y="3836988"/>
            <a:ext cx="727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Vorkasse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FG /Umsatz:   :       </a:t>
            </a:r>
            <a:r>
              <a:rPr lang="de-DE" altLang="de-DE" sz="1800" b="1">
                <a:solidFill>
                  <a:srgbClr val="C00000"/>
                </a:solidFill>
              </a:rPr>
              <a:t>0                        1                       1                       1      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87363" y="4502150"/>
            <a:ext cx="727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Ticket-Preis:   </a:t>
            </a:r>
            <a:r>
              <a:rPr lang="de-DE" altLang="de-DE" sz="1800" b="1">
                <a:solidFill>
                  <a:srgbClr val="C00000"/>
                </a:solidFill>
              </a:rPr>
              <a:t>:  2.00 €                0.00 €              0.00 €                0.00 €      </a:t>
            </a:r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41388"/>
            <a:ext cx="78105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334963" y="655638"/>
            <a:ext cx="484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Bericht „23 MS Schwerbehinderten Report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36538" y="1711325"/>
            <a:ext cx="7535862" cy="307975"/>
          </a:xfrm>
          <a:prstGeom prst="rect">
            <a:avLst/>
          </a:prstGeom>
          <a:solidFill>
            <a:srgbClr val="C000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 Code:       0           2         15          1           3          14        9             10        11         12   </a:t>
            </a: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2833688" y="1703388"/>
            <a:ext cx="5565775" cy="307975"/>
          </a:xfrm>
          <a:prstGeom prst="rect">
            <a:avLst/>
          </a:prstGeom>
          <a:solidFill>
            <a:srgbClr val="C000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C00000"/>
                </a:solidFill>
              </a:rPr>
              <a:t>Ticket Code:       0           2         14        1        3        5     6      7     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  <p:bldP spid="3" grpId="0"/>
      <p:bldP spid="3" grpId="1"/>
      <p:bldP spid="28" grpId="0"/>
      <p:bldP spid="28" grpId="1"/>
      <p:bldP spid="29" grpId="0"/>
      <p:bldP spid="29" grpId="1"/>
      <p:bldP spid="30" grpId="0" animBg="1"/>
      <p:bldP spid="30" grpId="1" animBg="1"/>
      <p:bldP spid="4" grpId="0"/>
      <p:bldP spid="4" grpId="1"/>
      <p:bldP spid="35" grpId="0"/>
      <p:bldP spid="35" grpId="1"/>
      <p:bldP spid="36" grpId="0"/>
      <p:bldP spid="36" grpId="1"/>
      <p:bldP spid="38" grpId="0"/>
      <p:bldP spid="38" grpId="1"/>
      <p:bldP spid="40" grpId="0"/>
      <p:bldP spid="5" grpId="0" animBg="1"/>
      <p:bldP spid="5" grpId="1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F7E7A9-AE73-406F-85F5-6A2BF5764CD5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 smtClean="0"/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6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7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5608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5617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5618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9" name="Text Box 274"/>
          <p:cNvSpPr txBox="1">
            <a:spLocks noChangeArrowheads="1"/>
          </p:cNvSpPr>
          <p:nvPr/>
        </p:nvSpPr>
        <p:spPr bwMode="auto">
          <a:xfrm>
            <a:off x="1177925" y="176213"/>
            <a:ext cx="5487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Fahrkarten-Stammdaten FZS</a:t>
            </a:r>
          </a:p>
        </p:txBody>
      </p:sp>
      <p:sp>
        <p:nvSpPr>
          <p:cNvPr id="25610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85825"/>
            <a:ext cx="86471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09600"/>
            <a:ext cx="716438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7543800" y="1247775"/>
            <a:ext cx="990600" cy="2085975"/>
          </a:xfrm>
          <a:prstGeom prst="roundRect">
            <a:avLst/>
          </a:prstGeom>
          <a:solidFill>
            <a:srgbClr val="C00000">
              <a:alpha val="1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857250" y="5010150"/>
            <a:ext cx="2513013" cy="1047750"/>
          </a:xfrm>
          <a:prstGeom prst="roundRect">
            <a:avLst/>
          </a:prstGeom>
          <a:solidFill>
            <a:srgbClr val="C00000">
              <a:alpha val="1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0CDA10-1366-4137-9D32-3A3B6A30D484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/>
          </a:p>
        </p:txBody>
      </p:sp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30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31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grpSp>
        <p:nvGrpSpPr>
          <p:cNvPr id="26632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26638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26639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3" name="Text Box 274"/>
          <p:cNvSpPr txBox="1">
            <a:spLocks noChangeArrowheads="1"/>
          </p:cNvSpPr>
          <p:nvPr/>
        </p:nvSpPr>
        <p:spPr bwMode="auto">
          <a:xfrm>
            <a:off x="1177925" y="176213"/>
            <a:ext cx="624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E-Mail-Versandt Teamabrechnung</a:t>
            </a:r>
          </a:p>
        </p:txBody>
      </p:sp>
      <p:sp>
        <p:nvSpPr>
          <p:cNvPr id="26634" name="Text Box 279"/>
          <p:cNvSpPr txBox="1">
            <a:spLocks noChangeArrowheads="1"/>
          </p:cNvSpPr>
          <p:nvPr/>
        </p:nvSpPr>
        <p:spPr bwMode="auto">
          <a:xfrm>
            <a:off x="3673475" y="6124575"/>
            <a:ext cx="304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F</a:t>
            </a:r>
            <a:r>
              <a:rPr lang="de-DE" altLang="de-DE" sz="1200" b="1">
                <a:solidFill>
                  <a:srgbClr val="000000"/>
                </a:solidFill>
              </a:rPr>
              <a:t>ahrassistent_</a:t>
            </a:r>
            <a:r>
              <a:rPr lang="de-DE" altLang="de-DE" sz="1400" b="1">
                <a:solidFill>
                  <a:srgbClr val="000000"/>
                </a:solidFill>
              </a:rPr>
              <a:t>Zone / K</a:t>
            </a:r>
            <a:r>
              <a:rPr lang="de-DE" altLang="de-DE" sz="1200" b="1">
                <a:solidFill>
                  <a:srgbClr val="000000"/>
                </a:solidFill>
              </a:rPr>
              <a:t>asse</a:t>
            </a:r>
            <a:r>
              <a:rPr lang="de-DE" altLang="de-DE" sz="1400" b="1">
                <a:solidFill>
                  <a:srgbClr val="000000"/>
                </a:solidFill>
              </a:rPr>
              <a:t>_S</a:t>
            </a:r>
            <a:r>
              <a:rPr lang="de-DE" altLang="de-DE" sz="1200" b="1">
                <a:solidFill>
                  <a:srgbClr val="000000"/>
                </a:solidFill>
              </a:rPr>
              <a:t>tatistik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57300"/>
            <a:ext cx="5857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52500"/>
            <a:ext cx="8596313" cy="51657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 bwMode="auto">
          <a:xfrm>
            <a:off x="1159707" y="679451"/>
            <a:ext cx="7015163" cy="45129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effectLst>
            <a:innerShdw blurRad="546100" dist="304800" dir="6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1776413" y="863600"/>
            <a:ext cx="5529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i="1" u="sng">
                <a:solidFill>
                  <a:schemeClr val="accent2"/>
                </a:solidFill>
              </a:rPr>
              <a:t>Fragen oder Probleme mit der DB?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i="1" u="sng">
                <a:solidFill>
                  <a:schemeClr val="accent2"/>
                </a:solidFill>
              </a:rPr>
              <a:t>Ich helfe immer gerne!</a:t>
            </a:r>
          </a:p>
        </p:txBody>
      </p:sp>
      <p:sp>
        <p:nvSpPr>
          <p:cNvPr id="2765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0100" y="6527800"/>
            <a:ext cx="400050" cy="2000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6C957C-CB84-4815-94BB-25C76CC5E934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000" smtClean="0"/>
          </a:p>
        </p:txBody>
      </p:sp>
      <p:sp>
        <p:nvSpPr>
          <p:cNvPr id="27656" name="Text Box 53"/>
          <p:cNvSpPr txBox="1">
            <a:spLocks noChangeArrowheads="1"/>
          </p:cNvSpPr>
          <p:nvPr/>
        </p:nvSpPr>
        <p:spPr bwMode="auto">
          <a:xfrm>
            <a:off x="-58738" y="-68263"/>
            <a:ext cx="8674101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solidFill>
                  <a:schemeClr val="accent2"/>
                </a:solidFill>
              </a:rPr>
              <a:t>Schulung Access DB FKS / FZS</a:t>
            </a:r>
          </a:p>
        </p:txBody>
      </p:sp>
      <p:sp>
        <p:nvSpPr>
          <p:cNvPr id="27657" name="Rectangle 210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8" name="Rectangle 216"/>
          <p:cNvSpPr>
            <a:spLocks noChangeArrowheads="1"/>
          </p:cNvSpPr>
          <p:nvPr/>
        </p:nvSpPr>
        <p:spPr bwMode="auto">
          <a:xfrm>
            <a:off x="8820150" y="157162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9" name="Text Box 245"/>
          <p:cNvSpPr txBox="1">
            <a:spLocks noChangeArrowheads="1"/>
          </p:cNvSpPr>
          <p:nvPr/>
        </p:nvSpPr>
        <p:spPr bwMode="auto">
          <a:xfrm>
            <a:off x="6356350" y="529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pSp>
        <p:nvGrpSpPr>
          <p:cNvPr id="27660" name="Gruppieren 1"/>
          <p:cNvGrpSpPr>
            <a:grpSpLocks/>
          </p:cNvGrpSpPr>
          <p:nvPr/>
        </p:nvGrpSpPr>
        <p:grpSpPr bwMode="auto">
          <a:xfrm>
            <a:off x="2325688" y="6272213"/>
            <a:ext cx="4491037" cy="611187"/>
            <a:chOff x="1952625" y="6149180"/>
            <a:chExt cx="4491038" cy="611187"/>
          </a:xfrm>
        </p:grpSpPr>
        <p:pic>
          <p:nvPicPr>
            <p:cNvPr id="27675" name="Picture 282" descr="Logo mit Wappen_B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614918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6" name="Text Box 279"/>
            <p:cNvSpPr txBox="1">
              <a:spLocks noChangeArrowheads="1"/>
            </p:cNvSpPr>
            <p:nvPr/>
          </p:nvSpPr>
          <p:spPr bwMode="auto">
            <a:xfrm>
              <a:off x="3160302" y="6191249"/>
              <a:ext cx="30428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/>
                <a:t>F</a:t>
              </a:r>
              <a:r>
                <a:rPr lang="de-DE" altLang="de-DE" sz="1200" b="1"/>
                <a:t>ahrassistent_</a:t>
              </a:r>
              <a:r>
                <a:rPr lang="de-DE" altLang="de-DE" sz="1400" b="1"/>
                <a:t>Zone / K</a:t>
              </a:r>
              <a:r>
                <a:rPr lang="de-DE" altLang="de-DE" sz="1200" b="1"/>
                <a:t>asse</a:t>
              </a:r>
              <a:r>
                <a:rPr lang="de-DE" altLang="de-DE" sz="1400" b="1"/>
                <a:t>_S</a:t>
              </a:r>
              <a:r>
                <a:rPr lang="de-DE" altLang="de-DE" sz="1200" b="1"/>
                <a:t>tatistik</a:t>
              </a:r>
            </a:p>
          </p:txBody>
        </p:sp>
        <p:sp>
          <p:nvSpPr>
            <p:cNvPr id="27677" name="Text Box 280"/>
            <p:cNvSpPr txBox="1">
              <a:spLocks noChangeArrowheads="1"/>
            </p:cNvSpPr>
            <p:nvPr/>
          </p:nvSpPr>
          <p:spPr bwMode="auto">
            <a:xfrm>
              <a:off x="2794000" y="6466681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333501" y="1841500"/>
            <a:ext cx="6648450" cy="3683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Bitte eine Mail an - 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peter.hencke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(AT)web.de  -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1333501" y="2324010"/>
            <a:ext cx="664845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Mit folgende Informationen: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     * Verwendete DB Version.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262673"/>
                </a:solidFill>
              </a:rPr>
              <a:t> </a:t>
            </a:r>
            <a:r>
              <a:rPr lang="de-DE" altLang="de-DE" sz="1800" b="1" dirty="0" smtClean="0">
                <a:solidFill>
                  <a:srgbClr val="262673"/>
                </a:solidFill>
              </a:rPr>
              <a:t>    * Beschreibung des Problems / Frage formulieren.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262673"/>
                </a:solidFill>
              </a:rPr>
              <a:t> </a:t>
            </a:r>
            <a:r>
              <a:rPr lang="de-DE" altLang="de-DE" sz="1800" b="1" dirty="0" smtClean="0">
                <a:solidFill>
                  <a:srgbClr val="262673"/>
                </a:solidFill>
              </a:rPr>
              <a:t>    * </a:t>
            </a:r>
            <a:r>
              <a:rPr lang="de-DE" altLang="de-DE" sz="1800" b="1" dirty="0" err="1" smtClean="0">
                <a:solidFill>
                  <a:srgbClr val="262673"/>
                </a:solidFill>
              </a:rPr>
              <a:t>Ggfls</a:t>
            </a:r>
            <a:r>
              <a:rPr lang="de-DE" altLang="de-DE" sz="1800" b="1" dirty="0" smtClean="0">
                <a:solidFill>
                  <a:srgbClr val="262673"/>
                </a:solidFill>
              </a:rPr>
              <a:t> die Berichts-Nummer / kpl. Back_up zusenden.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1306512" y="4060825"/>
            <a:ext cx="6648451" cy="6477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Am Ende würde ich mich über eine abschließende Rückmeldungen freuen.</a:t>
            </a:r>
          </a:p>
        </p:txBody>
      </p:sp>
      <p:sp>
        <p:nvSpPr>
          <p:cNvPr id="27664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469063"/>
            <a:ext cx="962025" cy="2524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01.03.2023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-3252788" y="4886325"/>
            <a:ext cx="3525838" cy="1350963"/>
            <a:chOff x="-2022475" y="5105373"/>
            <a:chExt cx="2718109" cy="1028347"/>
          </a:xfrm>
        </p:grpSpPr>
        <p:pic>
          <p:nvPicPr>
            <p:cNvPr id="27671" name="Picture 54" descr="BB-MiniLogo_260x2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" y="5582067"/>
              <a:ext cx="633722" cy="55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72" name="Gruppieren 11"/>
            <p:cNvGrpSpPr>
              <a:grpSpLocks/>
            </p:cNvGrpSpPr>
            <p:nvPr/>
          </p:nvGrpSpPr>
          <p:grpSpPr bwMode="auto">
            <a:xfrm>
              <a:off x="-2022475" y="5105373"/>
              <a:ext cx="2146300" cy="802303"/>
              <a:chOff x="6816725" y="274022"/>
              <a:chExt cx="2146300" cy="802303"/>
            </a:xfrm>
          </p:grpSpPr>
          <p:sp>
            <p:nvSpPr>
              <p:cNvPr id="6" name="Flussdiagramm: Lochstreifen 5"/>
              <p:cNvSpPr/>
              <p:nvPr/>
            </p:nvSpPr>
            <p:spPr>
              <a:xfrm>
                <a:off x="6816725" y="274022"/>
                <a:ext cx="2073154" cy="441066"/>
              </a:xfrm>
              <a:prstGeom prst="flowChartPunchedTap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b="1" dirty="0">
                    <a:solidFill>
                      <a:srgbClr val="FF0000"/>
                    </a:solidFill>
                  </a:rPr>
                  <a:t>Gute Heimreise</a:t>
                </a:r>
              </a:p>
            </p:txBody>
          </p:sp>
          <p:cxnSp>
            <p:nvCxnSpPr>
              <p:cNvPr id="8" name="Gerade Verbindung 7"/>
              <p:cNvCxnSpPr/>
              <p:nvPr/>
            </p:nvCxnSpPr>
            <p:spPr>
              <a:xfrm>
                <a:off x="8889879" y="629291"/>
                <a:ext cx="73429" cy="448316"/>
              </a:xfrm>
              <a:prstGeom prst="line">
                <a:avLst/>
              </a:prstGeom>
              <a:ln w="222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333501" y="3619500"/>
            <a:ext cx="6648450" cy="368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1800" b="1" dirty="0" smtClean="0">
                <a:solidFill>
                  <a:srgbClr val="262673"/>
                </a:solidFill>
              </a:rPr>
              <a:t>Ich bemühe mich zeitnah zu helfen.</a:t>
            </a: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432594" y="2505074"/>
            <a:ext cx="8162924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effectLst>
            <a:innerShdw blurRad="546100" dist="304800" dir="6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accent2"/>
                </a:solidFill>
              </a:rPr>
              <a:t>Ich bedanke mich für die Aufmerksamkeit</a:t>
            </a:r>
          </a:p>
        </p:txBody>
      </p:sp>
      <p:pic>
        <p:nvPicPr>
          <p:cNvPr id="87042" name="Picture 2" descr="C:\Users\Peter Hencke\AppData\Local\Microsoft\Windows\INetCache\IE\SMAOZ6Y5\thumbs-up-4007573_960_7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5" y="3130550"/>
            <a:ext cx="22590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666 -0.00694 L 1.36667 -0.0097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67" y="-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29" grpId="0" animBg="1"/>
      <p:bldP spid="30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90500" y="952500"/>
            <a:ext cx="8772525" cy="5238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0100" y="6527800"/>
            <a:ext cx="400050" cy="2000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0A21E5-C9A2-4B4C-A813-7419BD95465A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000" smtClean="0"/>
          </a:p>
        </p:txBody>
      </p:sp>
      <p:sp>
        <p:nvSpPr>
          <p:cNvPr id="4100" name="Rectangle 209"/>
          <p:cNvSpPr>
            <a:spLocks noChangeArrowheads="1"/>
          </p:cNvSpPr>
          <p:nvPr/>
        </p:nvSpPr>
        <p:spPr bwMode="auto">
          <a:xfrm>
            <a:off x="0" y="1057275"/>
            <a:ext cx="123825" cy="513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1" name="Rectangle 215"/>
          <p:cNvSpPr>
            <a:spLocks noChangeArrowheads="1"/>
          </p:cNvSpPr>
          <p:nvPr/>
        </p:nvSpPr>
        <p:spPr bwMode="auto">
          <a:xfrm>
            <a:off x="-47625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2" name="Text Box 245"/>
          <p:cNvSpPr txBox="1">
            <a:spLocks noChangeArrowheads="1"/>
          </p:cNvSpPr>
          <p:nvPr/>
        </p:nvSpPr>
        <p:spPr bwMode="auto">
          <a:xfrm>
            <a:off x="1719263" y="5099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3" name="Text Box 274"/>
          <p:cNvSpPr txBox="1">
            <a:spLocks noChangeArrowheads="1"/>
          </p:cNvSpPr>
          <p:nvPr/>
        </p:nvSpPr>
        <p:spPr bwMode="auto">
          <a:xfrm>
            <a:off x="2097088" y="252413"/>
            <a:ext cx="4827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Anforderungen an die DB</a:t>
            </a:r>
          </a:p>
        </p:txBody>
      </p:sp>
      <p:sp>
        <p:nvSpPr>
          <p:cNvPr id="4104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469063"/>
            <a:ext cx="962025" cy="2524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01.03.2023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1187450" y="1590675"/>
            <a:ext cx="6824663" cy="738188"/>
            <a:chOff x="1165225" y="1820863"/>
            <a:chExt cx="6824663" cy="738187"/>
          </a:xfrm>
        </p:grpSpPr>
        <p:sp>
          <p:nvSpPr>
            <p:cNvPr id="25" name="Textfeld 24"/>
            <p:cNvSpPr txBox="1"/>
            <p:nvPr/>
          </p:nvSpPr>
          <p:spPr bwMode="auto">
            <a:xfrm>
              <a:off x="1176338" y="1820863"/>
              <a:ext cx="6657975" cy="36830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den Anforderungen der Vereine soweit möglich abbilden</a:t>
              </a:r>
            </a:p>
          </p:txBody>
        </p:sp>
        <p:sp>
          <p:nvSpPr>
            <p:cNvPr id="27" name="Textfeld 26"/>
            <p:cNvSpPr txBox="1"/>
            <p:nvPr/>
          </p:nvSpPr>
          <p:spPr bwMode="auto">
            <a:xfrm>
              <a:off x="1165225" y="2189163"/>
              <a:ext cx="6824663" cy="3698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die unterschiedlichen Arbeitsabläufe der Vereine abbilden</a:t>
              </a:r>
            </a:p>
          </p:txBody>
        </p:sp>
      </p:grpSp>
      <p:sp>
        <p:nvSpPr>
          <p:cNvPr id="28" name="Textfeld 27"/>
          <p:cNvSpPr txBox="1"/>
          <p:nvPr/>
        </p:nvSpPr>
        <p:spPr bwMode="auto">
          <a:xfrm>
            <a:off x="1184275" y="2328863"/>
            <a:ext cx="5675313" cy="36988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beim Zusammenspiel APP (Tablet) und DB (PC)</a:t>
            </a:r>
          </a:p>
        </p:txBody>
      </p:sp>
      <p:grpSp>
        <p:nvGrpSpPr>
          <p:cNvPr id="35" name="Gruppieren 34"/>
          <p:cNvGrpSpPr>
            <a:grpSpLocks/>
          </p:cNvGrpSpPr>
          <p:nvPr/>
        </p:nvGrpSpPr>
        <p:grpSpPr bwMode="auto">
          <a:xfrm>
            <a:off x="284163" y="2941638"/>
            <a:ext cx="8899525" cy="1081087"/>
            <a:chOff x="175411" y="1145156"/>
            <a:chExt cx="9581053" cy="1079925"/>
          </a:xfrm>
        </p:grpSpPr>
        <p:sp>
          <p:nvSpPr>
            <p:cNvPr id="36" name="Textfeld 35"/>
            <p:cNvSpPr txBox="1"/>
            <p:nvPr/>
          </p:nvSpPr>
          <p:spPr>
            <a:xfrm>
              <a:off x="175411" y="1145156"/>
              <a:ext cx="5429719" cy="36948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Vereine bestimmen selber ihre Aufwände: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101728" y="1487687"/>
              <a:ext cx="6899520" cy="36790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mit wenig Basis-Datenpflege ca. 70% der Berichte erhalten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101728" y="1855592"/>
              <a:ext cx="8654736" cy="36948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Berichtsaussagen detaillieren durch die Veredelung der Basis-Daten </a:t>
              </a:r>
            </a:p>
          </p:txBody>
        </p:sp>
      </p:grpSp>
      <p:grpSp>
        <p:nvGrpSpPr>
          <p:cNvPr id="45" name="Gruppieren 44"/>
          <p:cNvGrpSpPr>
            <a:grpSpLocks/>
          </p:cNvGrpSpPr>
          <p:nvPr/>
        </p:nvGrpSpPr>
        <p:grpSpPr bwMode="auto">
          <a:xfrm>
            <a:off x="341313" y="4252913"/>
            <a:ext cx="8296275" cy="1477962"/>
            <a:chOff x="978844" y="1037193"/>
            <a:chExt cx="8299881" cy="1476493"/>
          </a:xfrm>
        </p:grpSpPr>
        <p:sp>
          <p:nvSpPr>
            <p:cNvPr id="46" name="Textfeld 45"/>
            <p:cNvSpPr txBox="1"/>
            <p:nvPr/>
          </p:nvSpPr>
          <p:spPr>
            <a:xfrm>
              <a:off x="978844" y="1037193"/>
              <a:ext cx="2345756" cy="36951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Hilfestellung um: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760233" y="1406712"/>
              <a:ext cx="6583047" cy="3695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doppelte Importe zu vermeiden, </a:t>
              </a:r>
              <a:r>
                <a:rPr lang="de-DE" b="1" dirty="0">
                  <a:solidFill>
                    <a:srgbClr val="CC0000"/>
                  </a:solidFill>
                </a:rPr>
                <a:t>farbliche Warnhinweise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755468" y="1776233"/>
              <a:ext cx="7523257" cy="36793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Eingabefehler des Teams zu erkennen, </a:t>
              </a:r>
              <a:r>
                <a:rPr lang="de-DE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farbliche Kennzeichnung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760233" y="2144167"/>
              <a:ext cx="6467110" cy="36951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</a:rPr>
                <a:t>Eingaben in der DB durch Auswahlfenster erleichtern</a:t>
              </a:r>
            </a:p>
          </p:txBody>
        </p:sp>
      </p:grpSp>
      <p:sp>
        <p:nvSpPr>
          <p:cNvPr id="4109" name="Text Box 279"/>
          <p:cNvSpPr txBox="1">
            <a:spLocks noChangeArrowheads="1"/>
          </p:cNvSpPr>
          <p:nvPr/>
        </p:nvSpPr>
        <p:spPr bwMode="auto">
          <a:xfrm>
            <a:off x="3533775" y="6315075"/>
            <a:ext cx="3041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Zone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463550" y="2328863"/>
            <a:ext cx="8255000" cy="1517650"/>
            <a:chOff x="519904" y="3610768"/>
            <a:chExt cx="8255000" cy="1517650"/>
          </a:xfrm>
        </p:grpSpPr>
        <p:sp>
          <p:nvSpPr>
            <p:cNvPr id="2" name="Rechteck 1"/>
            <p:cNvSpPr/>
            <p:nvPr/>
          </p:nvSpPr>
          <p:spPr>
            <a:xfrm>
              <a:off x="519904" y="3610768"/>
              <a:ext cx="8255000" cy="1517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4152" name="Gruppieren 11"/>
            <p:cNvGrpSpPr>
              <a:grpSpLocks/>
            </p:cNvGrpSpPr>
            <p:nvPr/>
          </p:nvGrpSpPr>
          <p:grpSpPr bwMode="auto">
            <a:xfrm>
              <a:off x="547488" y="3624262"/>
              <a:ext cx="7742635" cy="1124744"/>
              <a:chOff x="610790" y="1108075"/>
              <a:chExt cx="7742635" cy="1124744"/>
            </a:xfrm>
          </p:grpSpPr>
          <p:pic>
            <p:nvPicPr>
              <p:cNvPr id="415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790" y="1604169"/>
                <a:ext cx="4277519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54" name="Textfeld 4"/>
              <p:cNvSpPr txBox="1">
                <a:spLocks noChangeArrowheads="1"/>
              </p:cNvSpPr>
              <p:nvPr/>
            </p:nvSpPr>
            <p:spPr bwMode="auto">
              <a:xfrm>
                <a:off x="762000" y="1108075"/>
                <a:ext cx="75914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/>
                  <a:t>Beispiel: Start - Endkilometer / Bus-Einsatzart Erfassung</a:t>
                </a:r>
              </a:p>
            </p:txBody>
          </p:sp>
        </p:grpSp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641350" y="2755900"/>
            <a:ext cx="8321675" cy="817563"/>
            <a:chOff x="417388" y="1259571"/>
            <a:chExt cx="8321799" cy="816962"/>
          </a:xfrm>
        </p:grpSpPr>
        <p:sp>
          <p:nvSpPr>
            <p:cNvPr id="4147" name="Textfeld 6"/>
            <p:cNvSpPr txBox="1">
              <a:spLocks noChangeArrowheads="1"/>
            </p:cNvSpPr>
            <p:nvPr/>
          </p:nvSpPr>
          <p:spPr bwMode="auto">
            <a:xfrm>
              <a:off x="417388" y="1313211"/>
              <a:ext cx="6445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ü"/>
              </a:pPr>
              <a:r>
                <a:rPr lang="de-DE" altLang="de-DE" sz="4000" b="1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4148" name="Textfeld 7"/>
            <p:cNvSpPr txBox="1">
              <a:spLocks noChangeArrowheads="1"/>
            </p:cNvSpPr>
            <p:nvPr/>
          </p:nvSpPr>
          <p:spPr bwMode="auto">
            <a:xfrm>
              <a:off x="6077743" y="1428616"/>
              <a:ext cx="26614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/>
                <a:t>* Energiesteuer-Bericht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/>
                <a:t>* Fahrbuch</a:t>
              </a:r>
            </a:p>
          </p:txBody>
        </p:sp>
        <p:sp>
          <p:nvSpPr>
            <p:cNvPr id="9" name="Flussdiagramm: Magnetplattenspeicher 8"/>
            <p:cNvSpPr/>
            <p:nvPr/>
          </p:nvSpPr>
          <p:spPr>
            <a:xfrm>
              <a:off x="5408562" y="1259571"/>
              <a:ext cx="669935" cy="81696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/>
                <a:t>DB</a:t>
              </a:r>
            </a:p>
          </p:txBody>
        </p:sp>
        <p:sp>
          <p:nvSpPr>
            <p:cNvPr id="10" name="Gestreifter Pfeil nach rechts 9"/>
            <p:cNvSpPr/>
            <p:nvPr/>
          </p:nvSpPr>
          <p:spPr>
            <a:xfrm>
              <a:off x="4691002" y="1470554"/>
              <a:ext cx="568333" cy="39182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9" name="Gruppieren 18"/>
          <p:cNvGrpSpPr>
            <a:grpSpLocks/>
          </p:cNvGrpSpPr>
          <p:nvPr/>
        </p:nvGrpSpPr>
        <p:grpSpPr bwMode="auto">
          <a:xfrm>
            <a:off x="455613" y="2678113"/>
            <a:ext cx="8255000" cy="1517650"/>
            <a:chOff x="397472" y="4460875"/>
            <a:chExt cx="8255000" cy="1517650"/>
          </a:xfrm>
        </p:grpSpPr>
        <p:sp>
          <p:nvSpPr>
            <p:cNvPr id="42" name="Rechteck 41"/>
            <p:cNvSpPr/>
            <p:nvPr/>
          </p:nvSpPr>
          <p:spPr>
            <a:xfrm>
              <a:off x="397472" y="4460875"/>
              <a:ext cx="8255000" cy="1517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414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3" y="4645819"/>
              <a:ext cx="1853272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7226300" y="2733675"/>
            <a:ext cx="1300163" cy="1379538"/>
            <a:chOff x="6800454" y="4560096"/>
            <a:chExt cx="1298922" cy="1378742"/>
          </a:xfrm>
        </p:grpSpPr>
        <p:grpSp>
          <p:nvGrpSpPr>
            <p:cNvPr id="4141" name="Gruppieren 52"/>
            <p:cNvGrpSpPr>
              <a:grpSpLocks/>
            </p:cNvGrpSpPr>
            <p:nvPr/>
          </p:nvGrpSpPr>
          <p:grpSpPr bwMode="auto">
            <a:xfrm>
              <a:off x="6800454" y="4560096"/>
              <a:ext cx="1298922" cy="1378742"/>
              <a:chOff x="4636140" y="2732947"/>
              <a:chExt cx="1744148" cy="2086496"/>
            </a:xfrm>
          </p:grpSpPr>
          <p:grpSp>
            <p:nvGrpSpPr>
              <p:cNvPr id="54" name="Gruppieren 53"/>
              <p:cNvGrpSpPr/>
              <p:nvPr/>
            </p:nvGrpSpPr>
            <p:grpSpPr>
              <a:xfrm>
                <a:off x="4636140" y="2732947"/>
                <a:ext cx="1744148" cy="2086496"/>
                <a:chOff x="234950" y="3439628"/>
                <a:chExt cx="1456730" cy="1141500"/>
              </a:xfr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29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p:grpSpPr>
            <p:sp>
              <p:nvSpPr>
                <p:cNvPr id="56" name="Abgerundetes Rechteck 55"/>
                <p:cNvSpPr/>
                <p:nvPr/>
              </p:nvSpPr>
              <p:spPr>
                <a:xfrm>
                  <a:off x="395536" y="3439628"/>
                  <a:ext cx="1152128" cy="72008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dirty="0"/>
                    <a:t>PC</a:t>
                  </a:r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234950" y="4293096"/>
                  <a:ext cx="1456730" cy="28803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  <p:sp>
              <p:nvSpPr>
                <p:cNvPr id="58" name="Flussdiagramm: Prozess 57"/>
                <p:cNvSpPr/>
                <p:nvPr/>
              </p:nvSpPr>
              <p:spPr>
                <a:xfrm>
                  <a:off x="899592" y="4149080"/>
                  <a:ext cx="72008" cy="144016"/>
                </a:xfrm>
                <a:prstGeom prst="flowChartProcess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dirty="0"/>
                </a:p>
              </p:txBody>
            </p:sp>
          </p:grpSp>
          <p:sp>
            <p:nvSpPr>
              <p:cNvPr id="4144" name="File"/>
              <p:cNvSpPr>
                <a:spLocks noEditPoints="1" noChangeArrowheads="1"/>
              </p:cNvSpPr>
              <p:nvPr/>
            </p:nvSpPr>
            <p:spPr bwMode="auto">
              <a:xfrm>
                <a:off x="4986544" y="4297767"/>
                <a:ext cx="991663" cy="52167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w 21600"/>
                  <a:gd name="T9" fmla="*/ 2147483647 h 21600"/>
                  <a:gd name="T10" fmla="*/ 2147483647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6 w 21600"/>
                  <a:gd name="T19" fmla="*/ 4628 h 21600"/>
                  <a:gd name="T20" fmla="*/ 20635 w 21600"/>
                  <a:gd name="T21" fmla="*/ 2028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lnTo>
                      <a:pt x="19790" y="324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latin typeface="Times New Roman" pitchFamily="18" charset="0"/>
                  </a:rPr>
                  <a:t>Import</a:t>
                </a:r>
                <a:endParaRPr lang="de-DE" altLang="de-DE" sz="1800"/>
              </a:p>
            </p:txBody>
          </p:sp>
        </p:grpSp>
        <p:sp>
          <p:nvSpPr>
            <p:cNvPr id="59" name="Flussdiagramm: Magnetplattenspeicher 58"/>
            <p:cNvSpPr/>
            <p:nvPr/>
          </p:nvSpPr>
          <p:spPr>
            <a:xfrm>
              <a:off x="7081174" y="4587068"/>
              <a:ext cx="669286" cy="81709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/>
                <a:t>DB</a:t>
              </a:r>
            </a:p>
          </p:txBody>
        </p:sp>
      </p:grpSp>
      <p:grpSp>
        <p:nvGrpSpPr>
          <p:cNvPr id="21" name="Gruppieren 20"/>
          <p:cNvGrpSpPr>
            <a:grpSpLocks/>
          </p:cNvGrpSpPr>
          <p:nvPr/>
        </p:nvGrpSpPr>
        <p:grpSpPr bwMode="auto">
          <a:xfrm>
            <a:off x="3992563" y="3030538"/>
            <a:ext cx="3005137" cy="1103312"/>
            <a:chOff x="3698081" y="4693047"/>
            <a:chExt cx="3005137" cy="1103710"/>
          </a:xfrm>
        </p:grpSpPr>
        <p:sp>
          <p:nvSpPr>
            <p:cNvPr id="17" name="Gestreifter Pfeil nach rechts 16"/>
            <p:cNvSpPr/>
            <p:nvPr/>
          </p:nvSpPr>
          <p:spPr>
            <a:xfrm>
              <a:off x="3698081" y="4693047"/>
              <a:ext cx="3005137" cy="5177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accent2"/>
                  </a:solidFill>
                </a:rPr>
                <a:t>Aufgezeichnete Daten</a:t>
              </a:r>
            </a:p>
          </p:txBody>
        </p:sp>
        <p:sp>
          <p:nvSpPr>
            <p:cNvPr id="60" name="Gestreifter Pfeil nach rechts 59"/>
            <p:cNvSpPr/>
            <p:nvPr/>
          </p:nvSpPr>
          <p:spPr>
            <a:xfrm>
              <a:off x="3698081" y="5275869"/>
              <a:ext cx="3005137" cy="52088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accent2"/>
                  </a:solidFill>
                </a:rPr>
                <a:t>Basisdaten für Berichte</a:t>
              </a:r>
            </a:p>
          </p:txBody>
        </p:sp>
      </p:grpSp>
      <p:grpSp>
        <p:nvGrpSpPr>
          <p:cNvPr id="20" name="Gruppieren 19"/>
          <p:cNvGrpSpPr>
            <a:grpSpLocks/>
          </p:cNvGrpSpPr>
          <p:nvPr/>
        </p:nvGrpSpPr>
        <p:grpSpPr bwMode="auto">
          <a:xfrm>
            <a:off x="2571750" y="3225800"/>
            <a:ext cx="1181100" cy="527050"/>
            <a:chOff x="2372385" y="4916488"/>
            <a:chExt cx="1181103" cy="527050"/>
          </a:xfrm>
        </p:grpSpPr>
        <p:grpSp>
          <p:nvGrpSpPr>
            <p:cNvPr id="4135" name="Gruppieren 15"/>
            <p:cNvGrpSpPr>
              <a:grpSpLocks/>
            </p:cNvGrpSpPr>
            <p:nvPr/>
          </p:nvGrpSpPr>
          <p:grpSpPr bwMode="auto">
            <a:xfrm>
              <a:off x="2947063" y="4916488"/>
              <a:ext cx="606425" cy="527050"/>
              <a:chOff x="832180" y="249238"/>
              <a:chExt cx="606425" cy="527050"/>
            </a:xfrm>
          </p:grpSpPr>
          <p:sp>
            <p:nvSpPr>
              <p:cNvPr id="52" name="Flussdiagramm: Mehrere Dokumente 51"/>
              <p:cNvSpPr/>
              <p:nvPr/>
            </p:nvSpPr>
            <p:spPr>
              <a:xfrm>
                <a:off x="832178" y="249238"/>
                <a:ext cx="606427" cy="527050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413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111" y="328612"/>
                <a:ext cx="2952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Gestreifter Pfeil nach rechts 17"/>
            <p:cNvSpPr/>
            <p:nvPr/>
          </p:nvSpPr>
          <p:spPr>
            <a:xfrm>
              <a:off x="2372385" y="5014913"/>
              <a:ext cx="504826" cy="34766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4116" name="Rectangle 216"/>
          <p:cNvSpPr>
            <a:spLocks noChangeArrowheads="1"/>
          </p:cNvSpPr>
          <p:nvPr/>
        </p:nvSpPr>
        <p:spPr bwMode="auto">
          <a:xfrm>
            <a:off x="8739188" y="674688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5" name="Textfeld 64"/>
          <p:cNvSpPr txBox="1"/>
          <p:nvPr/>
        </p:nvSpPr>
        <p:spPr bwMode="auto">
          <a:xfrm>
            <a:off x="331788" y="1220788"/>
            <a:ext cx="1409700" cy="36988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Flexibel:</a:t>
            </a:r>
          </a:p>
        </p:txBody>
      </p:sp>
      <p:grpSp>
        <p:nvGrpSpPr>
          <p:cNvPr id="23" name="Gruppieren 22"/>
          <p:cNvGrpSpPr>
            <a:grpSpLocks/>
          </p:cNvGrpSpPr>
          <p:nvPr/>
        </p:nvGrpSpPr>
        <p:grpSpPr bwMode="auto">
          <a:xfrm>
            <a:off x="449263" y="4262438"/>
            <a:ext cx="8255000" cy="1682750"/>
            <a:chOff x="169800" y="116212"/>
            <a:chExt cx="8255000" cy="1597440"/>
          </a:xfrm>
        </p:grpSpPr>
        <p:sp>
          <p:nvSpPr>
            <p:cNvPr id="67" name="Rechteck 66"/>
            <p:cNvSpPr/>
            <p:nvPr/>
          </p:nvSpPr>
          <p:spPr>
            <a:xfrm>
              <a:off x="169800" y="116212"/>
              <a:ext cx="8255000" cy="1597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4130" name="Gruppieren 68"/>
            <p:cNvGrpSpPr>
              <a:grpSpLocks/>
            </p:cNvGrpSpPr>
            <p:nvPr/>
          </p:nvGrpSpPr>
          <p:grpSpPr bwMode="auto">
            <a:xfrm>
              <a:off x="379412" y="212889"/>
              <a:ext cx="1298922" cy="1378742"/>
              <a:chOff x="6800454" y="4560096"/>
              <a:chExt cx="1298922" cy="1378742"/>
            </a:xfrm>
          </p:grpSpPr>
          <p:grpSp>
            <p:nvGrpSpPr>
              <p:cNvPr id="4131" name="Gruppieren 69"/>
              <p:cNvGrpSpPr>
                <a:grpSpLocks/>
              </p:cNvGrpSpPr>
              <p:nvPr/>
            </p:nvGrpSpPr>
            <p:grpSpPr bwMode="auto">
              <a:xfrm>
                <a:off x="6800454" y="4560096"/>
                <a:ext cx="1298922" cy="1378742"/>
                <a:chOff x="4636140" y="2732947"/>
                <a:chExt cx="1744148" cy="2086496"/>
              </a:xfrm>
            </p:grpSpPr>
            <p:grpSp>
              <p:nvGrpSpPr>
                <p:cNvPr id="72" name="Gruppieren 71"/>
                <p:cNvGrpSpPr/>
                <p:nvPr/>
              </p:nvGrpSpPr>
              <p:grpSpPr>
                <a:xfrm>
                  <a:off x="4636140" y="2732947"/>
                  <a:ext cx="1744148" cy="2086492"/>
                  <a:chOff x="234950" y="3439629"/>
                  <a:chExt cx="1456730" cy="1141498"/>
                </a:xfrm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p:grpSpPr>
              <p:sp>
                <p:nvSpPr>
                  <p:cNvPr id="74" name="Abgerundetes Rechteck 73"/>
                  <p:cNvSpPr/>
                  <p:nvPr/>
                </p:nvSpPr>
                <p:spPr>
                  <a:xfrm>
                    <a:off x="395536" y="3439629"/>
                    <a:ext cx="1152128" cy="720080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de-DE" dirty="0"/>
                      <a:t>PC</a:t>
                    </a:r>
                  </a:p>
                </p:txBody>
              </p:sp>
              <p:sp>
                <p:nvSpPr>
                  <p:cNvPr id="75" name="Rechteck 74"/>
                  <p:cNvSpPr/>
                  <p:nvPr/>
                </p:nvSpPr>
                <p:spPr>
                  <a:xfrm>
                    <a:off x="234950" y="4293095"/>
                    <a:ext cx="1456730" cy="28803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  <p:sp>
                <p:nvSpPr>
                  <p:cNvPr id="76" name="Flussdiagramm: Prozess 75"/>
                  <p:cNvSpPr/>
                  <p:nvPr/>
                </p:nvSpPr>
                <p:spPr>
                  <a:xfrm>
                    <a:off x="899592" y="4149080"/>
                    <a:ext cx="72008" cy="144016"/>
                  </a:xfrm>
                  <a:prstGeom prst="flowChartProcess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 dirty="0"/>
                  </a:p>
                </p:txBody>
              </p:sp>
            </p:grpSp>
            <p:sp>
              <p:nvSpPr>
                <p:cNvPr id="4134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4986544" y="4297767"/>
                  <a:ext cx="991663" cy="521676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0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0 w 21600"/>
                    <a:gd name="T9" fmla="*/ 2147483647 h 21600"/>
                    <a:gd name="T10" fmla="*/ 2147483647 w 21600"/>
                    <a:gd name="T11" fmla="*/ 2147483647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1086 w 21600"/>
                    <a:gd name="T19" fmla="*/ 4628 h 21600"/>
                    <a:gd name="T20" fmla="*/ 20635 w 21600"/>
                    <a:gd name="T21" fmla="*/ 20289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lnTo>
                        <a:pt x="19790" y="324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200">
                      <a:latin typeface="Times New Roman" pitchFamily="18" charset="0"/>
                    </a:rPr>
                    <a:t>Export</a:t>
                  </a:r>
                  <a:endParaRPr lang="de-DE" altLang="de-DE" sz="1800"/>
                </a:p>
              </p:txBody>
            </p:sp>
          </p:grpSp>
          <p:sp>
            <p:nvSpPr>
              <p:cNvPr id="71" name="Flussdiagramm: Magnetplattenspeicher 70"/>
              <p:cNvSpPr/>
              <p:nvPr/>
            </p:nvSpPr>
            <p:spPr>
              <a:xfrm>
                <a:off x="7090904" y="4559868"/>
                <a:ext cx="668338" cy="816804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dirty="0"/>
                  <a:t>DB</a:t>
                </a:r>
              </a:p>
            </p:txBody>
          </p:sp>
        </p:grpSp>
      </p:grpSp>
      <p:grpSp>
        <p:nvGrpSpPr>
          <p:cNvPr id="80" name="Gruppieren 79"/>
          <p:cNvGrpSpPr>
            <a:grpSpLocks/>
          </p:cNvGrpSpPr>
          <p:nvPr/>
        </p:nvGrpSpPr>
        <p:grpSpPr bwMode="auto">
          <a:xfrm>
            <a:off x="2019300" y="4906963"/>
            <a:ext cx="1181100" cy="527050"/>
            <a:chOff x="2372385" y="4916488"/>
            <a:chExt cx="1181103" cy="527050"/>
          </a:xfrm>
        </p:grpSpPr>
        <p:grpSp>
          <p:nvGrpSpPr>
            <p:cNvPr id="4125" name="Gruppieren 80"/>
            <p:cNvGrpSpPr>
              <a:grpSpLocks/>
            </p:cNvGrpSpPr>
            <p:nvPr/>
          </p:nvGrpSpPr>
          <p:grpSpPr bwMode="auto">
            <a:xfrm>
              <a:off x="2947063" y="4916488"/>
              <a:ext cx="606425" cy="527050"/>
              <a:chOff x="832180" y="249238"/>
              <a:chExt cx="606425" cy="527050"/>
            </a:xfrm>
          </p:grpSpPr>
          <p:sp>
            <p:nvSpPr>
              <p:cNvPr id="83" name="Flussdiagramm: Mehrere Dokumente 82"/>
              <p:cNvSpPr/>
              <p:nvPr/>
            </p:nvSpPr>
            <p:spPr>
              <a:xfrm>
                <a:off x="832178" y="249238"/>
                <a:ext cx="606427" cy="527050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412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111" y="328612"/>
                <a:ext cx="2952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" name="Gestreifter Pfeil nach rechts 81"/>
            <p:cNvSpPr/>
            <p:nvPr/>
          </p:nvSpPr>
          <p:spPr>
            <a:xfrm>
              <a:off x="2372385" y="5014913"/>
              <a:ext cx="504826" cy="34766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643438"/>
            <a:ext cx="185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Gestreifter Pfeil nach rechts 78"/>
          <p:cNvSpPr/>
          <p:nvPr/>
        </p:nvSpPr>
        <p:spPr>
          <a:xfrm>
            <a:off x="3600450" y="4951413"/>
            <a:ext cx="3005138" cy="5207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Basis/Steuerung Dateien</a:t>
            </a:r>
          </a:p>
        </p:txBody>
      </p:sp>
      <p:grpSp>
        <p:nvGrpSpPr>
          <p:cNvPr id="4122" name="Gruppieren 1"/>
          <p:cNvGrpSpPr>
            <a:grpSpLocks/>
          </p:cNvGrpSpPr>
          <p:nvPr/>
        </p:nvGrpSpPr>
        <p:grpSpPr bwMode="auto">
          <a:xfrm>
            <a:off x="2325688" y="6272213"/>
            <a:ext cx="4491037" cy="611187"/>
            <a:chOff x="1952625" y="6149180"/>
            <a:chExt cx="4491038" cy="611187"/>
          </a:xfrm>
        </p:grpSpPr>
        <p:pic>
          <p:nvPicPr>
            <p:cNvPr id="4123" name="Picture 282" descr="Logo mit Wappen_B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614918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Text Box 280"/>
            <p:cNvSpPr txBox="1">
              <a:spLocks noChangeArrowheads="1"/>
            </p:cNvSpPr>
            <p:nvPr/>
          </p:nvSpPr>
          <p:spPr bwMode="auto">
            <a:xfrm>
              <a:off x="2794000" y="6466681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8" grpId="0"/>
      <p:bldP spid="79" grpId="0" animBg="1"/>
      <p:bldP spid="79" grpId="1" animBg="1"/>
      <p:bldP spid="7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gerundetes Rechteck 158"/>
          <p:cNvSpPr/>
          <p:nvPr/>
        </p:nvSpPr>
        <p:spPr>
          <a:xfrm>
            <a:off x="185738" y="4799013"/>
            <a:ext cx="2286000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" name="Abgerundetes Rechteck 163"/>
          <p:cNvSpPr/>
          <p:nvPr/>
        </p:nvSpPr>
        <p:spPr>
          <a:xfrm>
            <a:off x="2735263" y="4189413"/>
            <a:ext cx="2441575" cy="439737"/>
          </a:xfrm>
          <a:prstGeom prst="roundRect">
            <a:avLst/>
          </a:prstGeom>
          <a:solidFill>
            <a:srgbClr val="E0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2754313" y="3568700"/>
            <a:ext cx="2441575" cy="439738"/>
          </a:xfrm>
          <a:prstGeom prst="roundRect">
            <a:avLst/>
          </a:prstGeom>
          <a:solidFill>
            <a:srgbClr val="E0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8" name="Abgerundetes Rechteck 157"/>
          <p:cNvSpPr/>
          <p:nvPr/>
        </p:nvSpPr>
        <p:spPr>
          <a:xfrm>
            <a:off x="185738" y="1924050"/>
            <a:ext cx="22860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185738" y="762000"/>
            <a:ext cx="22860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127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5146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5147" name="Picture 284" descr="Logo mit Wappen_B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8" name="Text Box 274"/>
          <p:cNvSpPr txBox="1">
            <a:spLocks noChangeArrowheads="1"/>
          </p:cNvSpPr>
          <p:nvPr/>
        </p:nvSpPr>
        <p:spPr bwMode="auto">
          <a:xfrm>
            <a:off x="3363913" y="166688"/>
            <a:ext cx="2709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DB Varianten</a:t>
            </a:r>
          </a:p>
        </p:txBody>
      </p:sp>
      <p:sp>
        <p:nvSpPr>
          <p:cNvPr id="5129" name="Datumsplatzhalter 37059"/>
          <p:cNvSpPr>
            <a:spLocks noGrp="1"/>
          </p:cNvSpPr>
          <p:nvPr>
            <p:ph type="dt" sz="quarter" idx="10"/>
          </p:nvPr>
        </p:nvSpPr>
        <p:spPr>
          <a:xfrm>
            <a:off x="381000" y="6338888"/>
            <a:ext cx="1257300" cy="2476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5130" name="Foliennummernplatzhalter 3706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B2F57F-8853-4601-BB33-AA24109739A9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smtClean="0"/>
          </a:p>
        </p:txBody>
      </p:sp>
      <p:sp>
        <p:nvSpPr>
          <p:cNvPr id="5131" name="Text Box 279"/>
          <p:cNvSpPr txBox="1">
            <a:spLocks noChangeArrowheads="1"/>
          </p:cNvSpPr>
          <p:nvPr/>
        </p:nvSpPr>
        <p:spPr bwMode="auto">
          <a:xfrm>
            <a:off x="3540125" y="6184900"/>
            <a:ext cx="29987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</a:t>
            </a:r>
            <a:r>
              <a:rPr lang="de-DE" altLang="de-DE" sz="1200" b="1"/>
              <a:t>one</a:t>
            </a:r>
            <a:r>
              <a:rPr lang="de-DE" altLang="de-DE" sz="1400" b="1"/>
              <a:t>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pic>
        <p:nvPicPr>
          <p:cNvPr id="5260" name="Picture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6775"/>
            <a:ext cx="1924050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622550" y="881063"/>
            <a:ext cx="349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C0000"/>
                </a:solidFill>
              </a:rPr>
              <a:t>F</a:t>
            </a:r>
            <a:r>
              <a:rPr lang="de-DE" altLang="de-DE" sz="1400" b="1"/>
              <a:t>ahrassistent-</a:t>
            </a:r>
            <a:r>
              <a:rPr lang="de-DE" altLang="de-DE" sz="1800" b="1">
                <a:solidFill>
                  <a:srgbClr val="CC0000"/>
                </a:solidFill>
              </a:rPr>
              <a:t>F</a:t>
            </a:r>
            <a:r>
              <a:rPr lang="de-DE" altLang="de-DE" sz="1400" b="1"/>
              <a:t>ahrgäste-</a:t>
            </a:r>
            <a:r>
              <a:rPr lang="de-DE" altLang="de-DE" sz="1800" b="1">
                <a:solidFill>
                  <a:srgbClr val="C00000"/>
                </a:solidFill>
              </a:rPr>
              <a:t>S</a:t>
            </a:r>
            <a:r>
              <a:rPr lang="de-DE" altLang="de-DE" sz="1400" b="1"/>
              <a:t>tatistik</a:t>
            </a:r>
          </a:p>
        </p:txBody>
      </p:sp>
      <p:sp>
        <p:nvSpPr>
          <p:cNvPr id="145" name="Textfeld 144"/>
          <p:cNvSpPr txBox="1">
            <a:spLocks noChangeArrowheads="1"/>
          </p:cNvSpPr>
          <p:nvPr/>
        </p:nvSpPr>
        <p:spPr bwMode="auto">
          <a:xfrm>
            <a:off x="2979738" y="116522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Fahrgast Berichte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4 Linien Auswertung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Energiesteuer Bericht</a:t>
            </a:r>
          </a:p>
        </p:txBody>
      </p:sp>
      <p:sp>
        <p:nvSpPr>
          <p:cNvPr id="147" name="Textfeld 146"/>
          <p:cNvSpPr txBox="1">
            <a:spLocks noChangeArrowheads="1"/>
          </p:cNvSpPr>
          <p:nvPr/>
        </p:nvSpPr>
        <p:spPr bwMode="auto">
          <a:xfrm>
            <a:off x="2625725" y="1965325"/>
            <a:ext cx="300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F</a:t>
            </a:r>
            <a:r>
              <a:rPr lang="de-DE" altLang="de-DE" sz="1400" b="1"/>
              <a:t>ahrassistent-</a:t>
            </a:r>
            <a:r>
              <a:rPr lang="de-DE" altLang="de-DE" sz="1800" b="1">
                <a:solidFill>
                  <a:srgbClr val="C00000"/>
                </a:solidFill>
              </a:rPr>
              <a:t>K</a:t>
            </a:r>
            <a:r>
              <a:rPr lang="de-DE" altLang="de-DE" sz="1400" b="1"/>
              <a:t>asse-</a:t>
            </a:r>
            <a:r>
              <a:rPr lang="de-DE" altLang="de-DE" sz="1800" b="1">
                <a:solidFill>
                  <a:srgbClr val="C00000"/>
                </a:solidFill>
              </a:rPr>
              <a:t>S</a:t>
            </a:r>
            <a:r>
              <a:rPr lang="de-DE" altLang="de-DE" sz="1400" b="1"/>
              <a:t>tatistik</a:t>
            </a:r>
          </a:p>
        </p:txBody>
      </p:sp>
      <p:sp>
        <p:nvSpPr>
          <p:cNvPr id="148" name="Textfeld 147"/>
          <p:cNvSpPr txBox="1">
            <a:spLocks noChangeArrowheads="1"/>
          </p:cNvSpPr>
          <p:nvPr/>
        </p:nvSpPr>
        <p:spPr bwMode="auto">
          <a:xfrm>
            <a:off x="2973388" y="2230438"/>
            <a:ext cx="4548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Fahrgast Berichte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Standard / - 4 Linien / - 8Linien Auswertung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Energiesteuer Bericht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Ticket-Umsatz Berichte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Teamabrechnung</a:t>
            </a:r>
          </a:p>
        </p:txBody>
      </p:sp>
      <p:sp>
        <p:nvSpPr>
          <p:cNvPr id="149" name="Textfeld 148"/>
          <p:cNvSpPr txBox="1">
            <a:spLocks noChangeArrowheads="1"/>
          </p:cNvSpPr>
          <p:nvPr/>
        </p:nvSpPr>
        <p:spPr bwMode="auto">
          <a:xfrm>
            <a:off x="2779713" y="3254375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Sondervarianten:</a:t>
            </a:r>
          </a:p>
        </p:txBody>
      </p:sp>
      <p:pic>
        <p:nvPicPr>
          <p:cNvPr id="5262" name="Picture 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671888"/>
            <a:ext cx="2276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5446713" y="3562350"/>
            <a:ext cx="2735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de-DE" altLang="de-DE" sz="1200" b="1"/>
              <a:t>Berichte zum Nachweis der „</a:t>
            </a:r>
            <a:r>
              <a:rPr lang="de-DE" altLang="de-DE" sz="1800" b="1">
                <a:solidFill>
                  <a:srgbClr val="C00000"/>
                </a:solidFill>
              </a:rPr>
              <a:t>G</a:t>
            </a:r>
            <a:r>
              <a:rPr lang="de-DE" altLang="de-DE" sz="1200" b="1"/>
              <a:t>e</a:t>
            </a:r>
            <a:r>
              <a:rPr lang="de-DE" altLang="de-DE" sz="1800" b="1">
                <a:solidFill>
                  <a:srgbClr val="C00000"/>
                </a:solidFill>
              </a:rPr>
              <a:t>m</a:t>
            </a:r>
            <a:r>
              <a:rPr lang="de-DE" altLang="de-DE" sz="1200" b="1"/>
              <a:t>einnüt</a:t>
            </a:r>
            <a:r>
              <a:rPr lang="de-DE" altLang="de-DE" sz="1800" b="1">
                <a:solidFill>
                  <a:srgbClr val="C00000"/>
                </a:solidFill>
              </a:rPr>
              <a:t>z</a:t>
            </a:r>
            <a:r>
              <a:rPr lang="de-DE" altLang="de-DE" sz="1200" b="1"/>
              <a:t>igkeit“</a:t>
            </a:r>
          </a:p>
        </p:txBody>
      </p:sp>
      <p:sp>
        <p:nvSpPr>
          <p:cNvPr id="153" name="Textfeld 152"/>
          <p:cNvSpPr txBox="1">
            <a:spLocks noChangeArrowheads="1"/>
          </p:cNvSpPr>
          <p:nvPr/>
        </p:nvSpPr>
        <p:spPr bwMode="auto">
          <a:xfrm>
            <a:off x="5446713" y="4189413"/>
            <a:ext cx="34305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de-DE" altLang="de-DE" sz="1200" b="1"/>
              <a:t>Sonder-Berichte gemäß der Vorgaben des </a:t>
            </a:r>
            <a:r>
              <a:rPr lang="de-DE" altLang="de-DE" sz="1800" b="1">
                <a:solidFill>
                  <a:srgbClr val="FF0000"/>
                </a:solidFill>
              </a:rPr>
              <a:t>R</a:t>
            </a:r>
            <a:r>
              <a:rPr lang="de-DE" altLang="de-DE" sz="1200" b="1"/>
              <a:t>egional </a:t>
            </a:r>
            <a:r>
              <a:rPr lang="de-DE" altLang="de-DE" sz="1800" b="1">
                <a:solidFill>
                  <a:srgbClr val="FF0000"/>
                </a:solidFill>
              </a:rPr>
              <a:t>V</a:t>
            </a:r>
            <a:r>
              <a:rPr lang="de-DE" altLang="de-DE" sz="1200" b="1"/>
              <a:t>erkehr </a:t>
            </a:r>
            <a:r>
              <a:rPr lang="de-DE" altLang="de-DE" sz="1800" b="1">
                <a:solidFill>
                  <a:srgbClr val="FF0000"/>
                </a:solidFill>
              </a:rPr>
              <a:t>M</a:t>
            </a:r>
            <a:r>
              <a:rPr lang="de-DE" altLang="de-DE" sz="1200" b="1"/>
              <a:t>ünsterland</a:t>
            </a:r>
          </a:p>
        </p:txBody>
      </p:sp>
      <p:pic>
        <p:nvPicPr>
          <p:cNvPr id="5264" name="Picture 1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902200"/>
            <a:ext cx="2047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Textfeld 154"/>
          <p:cNvSpPr txBox="1">
            <a:spLocks noChangeArrowheads="1"/>
          </p:cNvSpPr>
          <p:nvPr/>
        </p:nvSpPr>
        <p:spPr bwMode="auto">
          <a:xfrm>
            <a:off x="2614613" y="484346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C00000"/>
                </a:solidFill>
              </a:rPr>
              <a:t>F</a:t>
            </a:r>
            <a:r>
              <a:rPr lang="de-DE" altLang="de-DE" sz="1400" b="1"/>
              <a:t>ahrassistent-</a:t>
            </a:r>
            <a:r>
              <a:rPr lang="de-DE" altLang="de-DE" sz="1800" b="1">
                <a:solidFill>
                  <a:srgbClr val="C00000"/>
                </a:solidFill>
              </a:rPr>
              <a:t>Z</a:t>
            </a:r>
            <a:r>
              <a:rPr lang="de-DE" altLang="de-DE" sz="1400" b="1"/>
              <a:t>one-</a:t>
            </a:r>
            <a:r>
              <a:rPr lang="de-DE" altLang="de-DE" sz="1800" b="1">
                <a:solidFill>
                  <a:srgbClr val="C00000"/>
                </a:solidFill>
              </a:rPr>
              <a:t>S</a:t>
            </a:r>
            <a:r>
              <a:rPr lang="de-DE" altLang="de-DE" sz="1400" b="1"/>
              <a:t>tatistik</a:t>
            </a:r>
          </a:p>
        </p:txBody>
      </p:sp>
      <p:sp>
        <p:nvSpPr>
          <p:cNvPr id="156" name="Textfeld 155"/>
          <p:cNvSpPr txBox="1">
            <a:spLocks noChangeArrowheads="1"/>
          </p:cNvSpPr>
          <p:nvPr/>
        </p:nvSpPr>
        <p:spPr bwMode="auto">
          <a:xfrm>
            <a:off x="3082925" y="5180013"/>
            <a:ext cx="4548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4 Linien / - 8Linien Auswertung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Fahrgast-Bewegungs-Berichte nach Start- Ziel-Zonen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1200" b="1"/>
              <a:t>Ticket-Umsatz Berichte nach Start- Ziel-Zonen</a:t>
            </a:r>
          </a:p>
        </p:txBody>
      </p:sp>
      <p:pic>
        <p:nvPicPr>
          <p:cNvPr id="5266" name="Picture 1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0888"/>
            <a:ext cx="1933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7" name="Picture 1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303713"/>
            <a:ext cx="2314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4" grpId="0" animBg="1"/>
      <p:bldP spid="4" grpId="0" animBg="1"/>
      <p:bldP spid="158" grpId="0" animBg="1"/>
      <p:bldP spid="3" grpId="0" animBg="1"/>
      <p:bldP spid="2" grpId="0"/>
      <p:bldP spid="145" grpId="0"/>
      <p:bldP spid="147" grpId="0"/>
      <p:bldP spid="148" grpId="0"/>
      <p:bldP spid="149" grpId="0"/>
      <p:bldP spid="151" grpId="0"/>
      <p:bldP spid="153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152"/>
          <p:cNvGrpSpPr/>
          <p:nvPr/>
        </p:nvGrpSpPr>
        <p:grpSpPr>
          <a:xfrm>
            <a:off x="1092192" y="651396"/>
            <a:ext cx="7756534" cy="5423027"/>
            <a:chOff x="627127" y="3137069"/>
            <a:chExt cx="1361958" cy="1163780"/>
          </a:xfrm>
          <a:solidFill>
            <a:schemeClr val="bg1">
              <a:lumMod val="85000"/>
              <a:alpha val="25000"/>
            </a:schemeClr>
          </a:solidFill>
        </p:grpSpPr>
        <p:sp>
          <p:nvSpPr>
            <p:cNvPr id="154" name="Abgerundetes Rechteck 153"/>
            <p:cNvSpPr/>
            <p:nvPr/>
          </p:nvSpPr>
          <p:spPr>
            <a:xfrm>
              <a:off x="736154" y="3137069"/>
              <a:ext cx="1152128" cy="720080"/>
            </a:xfrm>
            <a:prstGeom prst="roundRect">
              <a:avLst/>
            </a:prstGeom>
            <a:grpFill/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627127" y="3940809"/>
              <a:ext cx="1361958" cy="360040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56" name="Flussdiagramm: Prozess 155"/>
            <p:cNvSpPr/>
            <p:nvPr/>
          </p:nvSpPr>
          <p:spPr>
            <a:xfrm>
              <a:off x="1286582" y="3854423"/>
              <a:ext cx="72008" cy="85350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sp>
        <p:nvSpPr>
          <p:cNvPr id="6147" name="Rectangle 109"/>
          <p:cNvSpPr>
            <a:spLocks noChangeArrowheads="1"/>
          </p:cNvSpPr>
          <p:nvPr/>
        </p:nvSpPr>
        <p:spPr bwMode="auto">
          <a:xfrm>
            <a:off x="4576763" y="647700"/>
            <a:ext cx="769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33CC"/>
                </a:solidFill>
              </a:rPr>
              <a:t>Der PC</a:t>
            </a:r>
          </a:p>
        </p:txBody>
      </p:sp>
      <p:grpSp>
        <p:nvGrpSpPr>
          <p:cNvPr id="6148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6226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6227" name="Picture 284" descr="Logo mit Wappen_B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feld 13"/>
          <p:cNvSpPr txBox="1">
            <a:spLocks noChangeArrowheads="1"/>
          </p:cNvSpPr>
          <p:nvPr/>
        </p:nvSpPr>
        <p:spPr bwMode="auto">
          <a:xfrm>
            <a:off x="1411288" y="639763"/>
            <a:ext cx="238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PC Laufwerk \ Verzeichnis</a:t>
            </a:r>
          </a:p>
        </p:txBody>
      </p:sp>
      <p:grpSp>
        <p:nvGrpSpPr>
          <p:cNvPr id="5128" name="Group 17"/>
          <p:cNvGrpSpPr>
            <a:grpSpLocks/>
          </p:cNvGrpSpPr>
          <p:nvPr/>
        </p:nvGrpSpPr>
        <p:grpSpPr bwMode="auto">
          <a:xfrm>
            <a:off x="4311650" y="2219325"/>
            <a:ext cx="1754188" cy="800100"/>
            <a:chOff x="2705" y="2071"/>
            <a:chExt cx="412" cy="311"/>
          </a:xfrm>
        </p:grpSpPr>
        <p:sp>
          <p:nvSpPr>
            <p:cNvPr id="6222" name="Freeform 13"/>
            <p:cNvSpPr>
              <a:spLocks/>
            </p:cNvSpPr>
            <p:nvPr/>
          </p:nvSpPr>
          <p:spPr bwMode="auto">
            <a:xfrm>
              <a:off x="2705" y="20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23" name="Freeform 14"/>
            <p:cNvSpPr>
              <a:spLocks/>
            </p:cNvSpPr>
            <p:nvPr/>
          </p:nvSpPr>
          <p:spPr bwMode="auto">
            <a:xfrm>
              <a:off x="2705" y="20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4" name="Freeform 15"/>
            <p:cNvSpPr>
              <a:spLocks/>
            </p:cNvSpPr>
            <p:nvPr/>
          </p:nvSpPr>
          <p:spPr bwMode="auto">
            <a:xfrm>
              <a:off x="2734" y="2124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5" name="Freeform 16"/>
            <p:cNvSpPr>
              <a:spLocks/>
            </p:cNvSpPr>
            <p:nvPr/>
          </p:nvSpPr>
          <p:spPr bwMode="auto">
            <a:xfrm>
              <a:off x="2761" y="2097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44" name="Rectangle 52"/>
          <p:cNvSpPr>
            <a:spLocks noChangeArrowheads="1"/>
          </p:cNvSpPr>
          <p:nvPr/>
        </p:nvSpPr>
        <p:spPr bwMode="auto">
          <a:xfrm>
            <a:off x="4335463" y="2366963"/>
            <a:ext cx="1606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CSV Dateien mit den </a:t>
            </a:r>
            <a:endParaRPr lang="de-DE" altLang="de-DE" sz="1800"/>
          </a:p>
        </p:txBody>
      </p:sp>
      <p:sp>
        <p:nvSpPr>
          <p:cNvPr id="5145" name="Rectangle 53"/>
          <p:cNvSpPr>
            <a:spLocks noChangeArrowheads="1"/>
          </p:cNvSpPr>
          <p:nvPr/>
        </p:nvSpPr>
        <p:spPr bwMode="auto">
          <a:xfrm>
            <a:off x="4335463" y="2538413"/>
            <a:ext cx="1552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aufzeichneten Daten</a:t>
            </a:r>
            <a:endParaRPr lang="de-DE" altLang="de-DE" sz="1800"/>
          </a:p>
        </p:txBody>
      </p:sp>
      <p:grpSp>
        <p:nvGrpSpPr>
          <p:cNvPr id="5154" name="Group 80"/>
          <p:cNvGrpSpPr>
            <a:grpSpLocks/>
          </p:cNvGrpSpPr>
          <p:nvPr/>
        </p:nvGrpSpPr>
        <p:grpSpPr bwMode="auto">
          <a:xfrm>
            <a:off x="2100263" y="906463"/>
            <a:ext cx="1179512" cy="4691062"/>
            <a:chOff x="1522" y="1921"/>
            <a:chExt cx="413" cy="1639"/>
          </a:xfrm>
        </p:grpSpPr>
        <p:sp>
          <p:nvSpPr>
            <p:cNvPr id="6220" name="Rectangle 78"/>
            <p:cNvSpPr>
              <a:spLocks noChangeArrowheads="1"/>
            </p:cNvSpPr>
            <p:nvPr/>
          </p:nvSpPr>
          <p:spPr bwMode="auto">
            <a:xfrm>
              <a:off x="1522" y="1921"/>
              <a:ext cx="413" cy="163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21" name="Rectangle 79"/>
            <p:cNvSpPr>
              <a:spLocks noChangeArrowheads="1"/>
            </p:cNvSpPr>
            <p:nvPr/>
          </p:nvSpPr>
          <p:spPr bwMode="auto">
            <a:xfrm>
              <a:off x="1522" y="1921"/>
              <a:ext cx="413" cy="163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5155" name="Line 81"/>
          <p:cNvSpPr>
            <a:spLocks noChangeShapeType="1"/>
          </p:cNvSpPr>
          <p:nvPr/>
        </p:nvSpPr>
        <p:spPr bwMode="auto">
          <a:xfrm flipH="1">
            <a:off x="2592388" y="1181100"/>
            <a:ext cx="42862" cy="4416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56" name="Group 90"/>
          <p:cNvGrpSpPr>
            <a:grpSpLocks/>
          </p:cNvGrpSpPr>
          <p:nvPr/>
        </p:nvGrpSpPr>
        <p:grpSpPr bwMode="auto">
          <a:xfrm>
            <a:off x="4321175" y="1254125"/>
            <a:ext cx="1773238" cy="647700"/>
            <a:chOff x="2705" y="2071"/>
            <a:chExt cx="412" cy="311"/>
          </a:xfrm>
        </p:grpSpPr>
        <p:sp>
          <p:nvSpPr>
            <p:cNvPr id="6216" name="Freeform 86"/>
            <p:cNvSpPr>
              <a:spLocks/>
            </p:cNvSpPr>
            <p:nvPr/>
          </p:nvSpPr>
          <p:spPr bwMode="auto">
            <a:xfrm>
              <a:off x="2705" y="20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17" name="Freeform 87"/>
            <p:cNvSpPr>
              <a:spLocks/>
            </p:cNvSpPr>
            <p:nvPr/>
          </p:nvSpPr>
          <p:spPr bwMode="auto">
            <a:xfrm>
              <a:off x="2705" y="20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8" name="Freeform 88"/>
            <p:cNvSpPr>
              <a:spLocks/>
            </p:cNvSpPr>
            <p:nvPr/>
          </p:nvSpPr>
          <p:spPr bwMode="auto">
            <a:xfrm>
              <a:off x="2734" y="2124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9" name="Freeform 89"/>
            <p:cNvSpPr>
              <a:spLocks/>
            </p:cNvSpPr>
            <p:nvPr/>
          </p:nvSpPr>
          <p:spPr bwMode="auto">
            <a:xfrm>
              <a:off x="2761" y="2097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57" name="Group 95"/>
          <p:cNvGrpSpPr>
            <a:grpSpLocks/>
          </p:cNvGrpSpPr>
          <p:nvPr/>
        </p:nvGrpSpPr>
        <p:grpSpPr bwMode="auto">
          <a:xfrm>
            <a:off x="4341813" y="3124200"/>
            <a:ext cx="1727200" cy="560388"/>
            <a:chOff x="2705" y="2471"/>
            <a:chExt cx="412" cy="311"/>
          </a:xfrm>
        </p:grpSpPr>
        <p:sp>
          <p:nvSpPr>
            <p:cNvPr id="6212" name="Freeform 91"/>
            <p:cNvSpPr>
              <a:spLocks/>
            </p:cNvSpPr>
            <p:nvPr/>
          </p:nvSpPr>
          <p:spPr bwMode="auto">
            <a:xfrm>
              <a:off x="2705" y="24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69"/>
                    <a:pt x="1563" y="2453"/>
                  </a:cubicBezTo>
                  <a:cubicBezTo>
                    <a:pt x="1630" y="2426"/>
                    <a:pt x="1702" y="2404"/>
                    <a:pt x="1770" y="2376"/>
                  </a:cubicBezTo>
                  <a:cubicBezTo>
                    <a:pt x="1852" y="2355"/>
                    <a:pt x="1925" y="2327"/>
                    <a:pt x="1997" y="2305"/>
                  </a:cubicBezTo>
                  <a:cubicBezTo>
                    <a:pt x="2090" y="2289"/>
                    <a:pt x="2173" y="2256"/>
                    <a:pt x="2277" y="2240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69"/>
                    <a:pt x="2970" y="2169"/>
                  </a:cubicBezTo>
                  <a:lnTo>
                    <a:pt x="2970" y="1968"/>
                  </a:lnTo>
                  <a:lnTo>
                    <a:pt x="3066" y="1956"/>
                  </a:lnTo>
                  <a:lnTo>
                    <a:pt x="3195" y="1956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2"/>
                  </a:lnTo>
                  <a:lnTo>
                    <a:pt x="0" y="442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13" name="Freeform 92"/>
            <p:cNvSpPr>
              <a:spLocks/>
            </p:cNvSpPr>
            <p:nvPr/>
          </p:nvSpPr>
          <p:spPr bwMode="auto">
            <a:xfrm>
              <a:off x="2705" y="2471"/>
              <a:ext cx="412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69"/>
                    <a:pt x="1563" y="2453"/>
                  </a:cubicBezTo>
                  <a:cubicBezTo>
                    <a:pt x="1630" y="2426"/>
                    <a:pt x="1702" y="2404"/>
                    <a:pt x="1770" y="2376"/>
                  </a:cubicBezTo>
                  <a:cubicBezTo>
                    <a:pt x="1852" y="2355"/>
                    <a:pt x="1925" y="2327"/>
                    <a:pt x="1997" y="2305"/>
                  </a:cubicBezTo>
                  <a:cubicBezTo>
                    <a:pt x="2090" y="2289"/>
                    <a:pt x="2173" y="2256"/>
                    <a:pt x="2277" y="2240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69"/>
                    <a:pt x="2970" y="2169"/>
                  </a:cubicBezTo>
                  <a:lnTo>
                    <a:pt x="2970" y="1968"/>
                  </a:lnTo>
                  <a:lnTo>
                    <a:pt x="3066" y="1956"/>
                  </a:lnTo>
                  <a:lnTo>
                    <a:pt x="3195" y="1956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2"/>
                  </a:lnTo>
                  <a:lnTo>
                    <a:pt x="0" y="442"/>
                  </a:lnTo>
                  <a:lnTo>
                    <a:pt x="0" y="246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4" name="Freeform 93"/>
            <p:cNvSpPr>
              <a:spLocks/>
            </p:cNvSpPr>
            <p:nvPr/>
          </p:nvSpPr>
          <p:spPr bwMode="auto">
            <a:xfrm>
              <a:off x="2734" y="2524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5" name="Freeform 94"/>
            <p:cNvSpPr>
              <a:spLocks/>
            </p:cNvSpPr>
            <p:nvPr/>
          </p:nvSpPr>
          <p:spPr bwMode="auto">
            <a:xfrm>
              <a:off x="2761" y="2497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58" name="Group 100"/>
          <p:cNvGrpSpPr>
            <a:grpSpLocks/>
          </p:cNvGrpSpPr>
          <p:nvPr/>
        </p:nvGrpSpPr>
        <p:grpSpPr bwMode="auto">
          <a:xfrm>
            <a:off x="4314825" y="4090988"/>
            <a:ext cx="1779588" cy="798512"/>
            <a:chOff x="2705" y="2853"/>
            <a:chExt cx="412" cy="310"/>
          </a:xfrm>
        </p:grpSpPr>
        <p:sp>
          <p:nvSpPr>
            <p:cNvPr id="6208" name="Freeform 96"/>
            <p:cNvSpPr>
              <a:spLocks/>
            </p:cNvSpPr>
            <p:nvPr/>
          </p:nvSpPr>
          <p:spPr bwMode="auto">
            <a:xfrm>
              <a:off x="2705" y="2853"/>
              <a:ext cx="412" cy="310"/>
            </a:xfrm>
            <a:custGeom>
              <a:avLst/>
              <a:gdLst>
                <a:gd name="T0" fmla="*/ 0 w 3450"/>
                <a:gd name="T1" fmla="*/ 0 h 2599"/>
                <a:gd name="T2" fmla="*/ 0 w 3450"/>
                <a:gd name="T3" fmla="*/ 0 h 2599"/>
                <a:gd name="T4" fmla="*/ 0 w 3450"/>
                <a:gd name="T5" fmla="*/ 0 h 2599"/>
                <a:gd name="T6" fmla="*/ 0 w 3450"/>
                <a:gd name="T7" fmla="*/ 0 h 2599"/>
                <a:gd name="T8" fmla="*/ 0 w 3450"/>
                <a:gd name="T9" fmla="*/ 0 h 2599"/>
                <a:gd name="T10" fmla="*/ 0 w 3450"/>
                <a:gd name="T11" fmla="*/ 0 h 2599"/>
                <a:gd name="T12" fmla="*/ 0 w 3450"/>
                <a:gd name="T13" fmla="*/ 0 h 2599"/>
                <a:gd name="T14" fmla="*/ 0 w 3450"/>
                <a:gd name="T15" fmla="*/ 0 h 2599"/>
                <a:gd name="T16" fmla="*/ 0 w 3450"/>
                <a:gd name="T17" fmla="*/ 0 h 2599"/>
                <a:gd name="T18" fmla="*/ 0 w 3450"/>
                <a:gd name="T19" fmla="*/ 0 h 2599"/>
                <a:gd name="T20" fmla="*/ 0 w 3450"/>
                <a:gd name="T21" fmla="*/ 0 h 2599"/>
                <a:gd name="T22" fmla="*/ 0 w 3450"/>
                <a:gd name="T23" fmla="*/ 0 h 2599"/>
                <a:gd name="T24" fmla="*/ 0 w 3450"/>
                <a:gd name="T25" fmla="*/ 0 h 2599"/>
                <a:gd name="T26" fmla="*/ 0 w 3450"/>
                <a:gd name="T27" fmla="*/ 0 h 2599"/>
                <a:gd name="T28" fmla="*/ 0 w 3450"/>
                <a:gd name="T29" fmla="*/ 0 h 2599"/>
                <a:gd name="T30" fmla="*/ 0 w 3450"/>
                <a:gd name="T31" fmla="*/ 0 h 2599"/>
                <a:gd name="T32" fmla="*/ 0 w 3450"/>
                <a:gd name="T33" fmla="*/ 0 h 2599"/>
                <a:gd name="T34" fmla="*/ 0 w 3450"/>
                <a:gd name="T35" fmla="*/ 0 h 2599"/>
                <a:gd name="T36" fmla="*/ 0 w 3450"/>
                <a:gd name="T37" fmla="*/ 0 h 2599"/>
                <a:gd name="T38" fmla="*/ 0 w 3450"/>
                <a:gd name="T39" fmla="*/ 0 h 2599"/>
                <a:gd name="T40" fmla="*/ 0 w 3450"/>
                <a:gd name="T41" fmla="*/ 0 h 2599"/>
                <a:gd name="T42" fmla="*/ 0 w 3450"/>
                <a:gd name="T43" fmla="*/ 0 h 2599"/>
                <a:gd name="T44" fmla="*/ 0 w 3450"/>
                <a:gd name="T45" fmla="*/ 0 h 2599"/>
                <a:gd name="T46" fmla="*/ 0 w 3450"/>
                <a:gd name="T47" fmla="*/ 0 h 25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599">
                  <a:moveTo>
                    <a:pt x="0" y="2463"/>
                  </a:moveTo>
                  <a:cubicBezTo>
                    <a:pt x="130" y="2501"/>
                    <a:pt x="259" y="2518"/>
                    <a:pt x="383" y="2550"/>
                  </a:cubicBezTo>
                  <a:cubicBezTo>
                    <a:pt x="492" y="2567"/>
                    <a:pt x="605" y="2578"/>
                    <a:pt x="704" y="2599"/>
                  </a:cubicBezTo>
                  <a:cubicBezTo>
                    <a:pt x="962" y="2599"/>
                    <a:pt x="1055" y="2578"/>
                    <a:pt x="1128" y="2567"/>
                  </a:cubicBezTo>
                  <a:cubicBezTo>
                    <a:pt x="1211" y="2561"/>
                    <a:pt x="1278" y="2529"/>
                    <a:pt x="1351" y="2518"/>
                  </a:cubicBezTo>
                  <a:cubicBezTo>
                    <a:pt x="1418" y="2501"/>
                    <a:pt x="1480" y="2469"/>
                    <a:pt x="1563" y="2452"/>
                  </a:cubicBezTo>
                  <a:cubicBezTo>
                    <a:pt x="1630" y="2425"/>
                    <a:pt x="1702" y="2403"/>
                    <a:pt x="1770" y="2376"/>
                  </a:cubicBezTo>
                  <a:cubicBezTo>
                    <a:pt x="1852" y="2354"/>
                    <a:pt x="1925" y="2327"/>
                    <a:pt x="1997" y="2305"/>
                  </a:cubicBezTo>
                  <a:cubicBezTo>
                    <a:pt x="2090" y="2289"/>
                    <a:pt x="2173" y="2256"/>
                    <a:pt x="2277" y="2240"/>
                  </a:cubicBezTo>
                  <a:cubicBezTo>
                    <a:pt x="2375" y="2218"/>
                    <a:pt x="2479" y="2202"/>
                    <a:pt x="2587" y="2191"/>
                  </a:cubicBezTo>
                  <a:cubicBezTo>
                    <a:pt x="2711" y="2191"/>
                    <a:pt x="2841" y="2169"/>
                    <a:pt x="2970" y="2169"/>
                  </a:cubicBezTo>
                  <a:lnTo>
                    <a:pt x="2970" y="1968"/>
                  </a:lnTo>
                  <a:lnTo>
                    <a:pt x="3066" y="1956"/>
                  </a:lnTo>
                  <a:lnTo>
                    <a:pt x="3195" y="1956"/>
                  </a:lnTo>
                  <a:lnTo>
                    <a:pt x="3195" y="1741"/>
                  </a:lnTo>
                  <a:lnTo>
                    <a:pt x="3310" y="1732"/>
                  </a:lnTo>
                  <a:lnTo>
                    <a:pt x="3450" y="1732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8"/>
                  </a:lnTo>
                  <a:lnTo>
                    <a:pt x="245" y="218"/>
                  </a:lnTo>
                  <a:lnTo>
                    <a:pt x="245" y="442"/>
                  </a:lnTo>
                  <a:lnTo>
                    <a:pt x="0" y="442"/>
                  </a:lnTo>
                  <a:lnTo>
                    <a:pt x="0" y="2463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9" name="Freeform 97"/>
            <p:cNvSpPr>
              <a:spLocks/>
            </p:cNvSpPr>
            <p:nvPr/>
          </p:nvSpPr>
          <p:spPr bwMode="auto">
            <a:xfrm>
              <a:off x="2705" y="2853"/>
              <a:ext cx="412" cy="310"/>
            </a:xfrm>
            <a:custGeom>
              <a:avLst/>
              <a:gdLst>
                <a:gd name="T0" fmla="*/ 0 w 3450"/>
                <a:gd name="T1" fmla="*/ 0 h 2599"/>
                <a:gd name="T2" fmla="*/ 0 w 3450"/>
                <a:gd name="T3" fmla="*/ 0 h 2599"/>
                <a:gd name="T4" fmla="*/ 0 w 3450"/>
                <a:gd name="T5" fmla="*/ 0 h 2599"/>
                <a:gd name="T6" fmla="*/ 0 w 3450"/>
                <a:gd name="T7" fmla="*/ 0 h 2599"/>
                <a:gd name="T8" fmla="*/ 0 w 3450"/>
                <a:gd name="T9" fmla="*/ 0 h 2599"/>
                <a:gd name="T10" fmla="*/ 0 w 3450"/>
                <a:gd name="T11" fmla="*/ 0 h 2599"/>
                <a:gd name="T12" fmla="*/ 0 w 3450"/>
                <a:gd name="T13" fmla="*/ 0 h 2599"/>
                <a:gd name="T14" fmla="*/ 0 w 3450"/>
                <a:gd name="T15" fmla="*/ 0 h 2599"/>
                <a:gd name="T16" fmla="*/ 0 w 3450"/>
                <a:gd name="T17" fmla="*/ 0 h 2599"/>
                <a:gd name="T18" fmla="*/ 0 w 3450"/>
                <a:gd name="T19" fmla="*/ 0 h 2599"/>
                <a:gd name="T20" fmla="*/ 0 w 3450"/>
                <a:gd name="T21" fmla="*/ 0 h 2599"/>
                <a:gd name="T22" fmla="*/ 0 w 3450"/>
                <a:gd name="T23" fmla="*/ 0 h 2599"/>
                <a:gd name="T24" fmla="*/ 0 w 3450"/>
                <a:gd name="T25" fmla="*/ 0 h 2599"/>
                <a:gd name="T26" fmla="*/ 0 w 3450"/>
                <a:gd name="T27" fmla="*/ 0 h 2599"/>
                <a:gd name="T28" fmla="*/ 0 w 3450"/>
                <a:gd name="T29" fmla="*/ 0 h 2599"/>
                <a:gd name="T30" fmla="*/ 0 w 3450"/>
                <a:gd name="T31" fmla="*/ 0 h 2599"/>
                <a:gd name="T32" fmla="*/ 0 w 3450"/>
                <a:gd name="T33" fmla="*/ 0 h 2599"/>
                <a:gd name="T34" fmla="*/ 0 w 3450"/>
                <a:gd name="T35" fmla="*/ 0 h 2599"/>
                <a:gd name="T36" fmla="*/ 0 w 3450"/>
                <a:gd name="T37" fmla="*/ 0 h 2599"/>
                <a:gd name="T38" fmla="*/ 0 w 3450"/>
                <a:gd name="T39" fmla="*/ 0 h 2599"/>
                <a:gd name="T40" fmla="*/ 0 w 3450"/>
                <a:gd name="T41" fmla="*/ 0 h 2599"/>
                <a:gd name="T42" fmla="*/ 0 w 3450"/>
                <a:gd name="T43" fmla="*/ 0 h 2599"/>
                <a:gd name="T44" fmla="*/ 0 w 3450"/>
                <a:gd name="T45" fmla="*/ 0 h 2599"/>
                <a:gd name="T46" fmla="*/ 0 w 3450"/>
                <a:gd name="T47" fmla="*/ 0 h 25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599">
                  <a:moveTo>
                    <a:pt x="0" y="2463"/>
                  </a:moveTo>
                  <a:cubicBezTo>
                    <a:pt x="130" y="2501"/>
                    <a:pt x="259" y="2518"/>
                    <a:pt x="383" y="2550"/>
                  </a:cubicBezTo>
                  <a:cubicBezTo>
                    <a:pt x="492" y="2567"/>
                    <a:pt x="605" y="2578"/>
                    <a:pt x="704" y="2599"/>
                  </a:cubicBezTo>
                  <a:cubicBezTo>
                    <a:pt x="962" y="2599"/>
                    <a:pt x="1055" y="2578"/>
                    <a:pt x="1128" y="2567"/>
                  </a:cubicBezTo>
                  <a:cubicBezTo>
                    <a:pt x="1211" y="2561"/>
                    <a:pt x="1278" y="2529"/>
                    <a:pt x="1351" y="2518"/>
                  </a:cubicBezTo>
                  <a:cubicBezTo>
                    <a:pt x="1418" y="2501"/>
                    <a:pt x="1480" y="2469"/>
                    <a:pt x="1563" y="2452"/>
                  </a:cubicBezTo>
                  <a:cubicBezTo>
                    <a:pt x="1630" y="2425"/>
                    <a:pt x="1702" y="2403"/>
                    <a:pt x="1770" y="2376"/>
                  </a:cubicBezTo>
                  <a:cubicBezTo>
                    <a:pt x="1852" y="2354"/>
                    <a:pt x="1925" y="2327"/>
                    <a:pt x="1997" y="2305"/>
                  </a:cubicBezTo>
                  <a:cubicBezTo>
                    <a:pt x="2090" y="2289"/>
                    <a:pt x="2173" y="2256"/>
                    <a:pt x="2277" y="2240"/>
                  </a:cubicBezTo>
                  <a:cubicBezTo>
                    <a:pt x="2375" y="2218"/>
                    <a:pt x="2479" y="2202"/>
                    <a:pt x="2587" y="2191"/>
                  </a:cubicBezTo>
                  <a:cubicBezTo>
                    <a:pt x="2711" y="2191"/>
                    <a:pt x="2841" y="2169"/>
                    <a:pt x="2970" y="2169"/>
                  </a:cubicBezTo>
                  <a:lnTo>
                    <a:pt x="2970" y="1968"/>
                  </a:lnTo>
                  <a:lnTo>
                    <a:pt x="3066" y="1956"/>
                  </a:lnTo>
                  <a:lnTo>
                    <a:pt x="3195" y="1956"/>
                  </a:lnTo>
                  <a:lnTo>
                    <a:pt x="3195" y="1741"/>
                  </a:lnTo>
                  <a:lnTo>
                    <a:pt x="3310" y="1732"/>
                  </a:lnTo>
                  <a:lnTo>
                    <a:pt x="3450" y="1732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8"/>
                  </a:lnTo>
                  <a:lnTo>
                    <a:pt x="245" y="218"/>
                  </a:lnTo>
                  <a:lnTo>
                    <a:pt x="245" y="442"/>
                  </a:lnTo>
                  <a:lnTo>
                    <a:pt x="0" y="442"/>
                  </a:lnTo>
                  <a:lnTo>
                    <a:pt x="0" y="2463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0" name="Freeform 98"/>
            <p:cNvSpPr>
              <a:spLocks/>
            </p:cNvSpPr>
            <p:nvPr/>
          </p:nvSpPr>
          <p:spPr bwMode="auto">
            <a:xfrm>
              <a:off x="2734" y="2905"/>
              <a:ext cx="325" cy="183"/>
            </a:xfrm>
            <a:custGeom>
              <a:avLst/>
              <a:gdLst>
                <a:gd name="T0" fmla="*/ 0 w 325"/>
                <a:gd name="T1" fmla="*/ 0 h 183"/>
                <a:gd name="T2" fmla="*/ 325 w 325"/>
                <a:gd name="T3" fmla="*/ 0 h 183"/>
                <a:gd name="T4" fmla="*/ 325 w 325"/>
                <a:gd name="T5" fmla="*/ 183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3">
                  <a:moveTo>
                    <a:pt x="0" y="0"/>
                  </a:moveTo>
                  <a:lnTo>
                    <a:pt x="325" y="0"/>
                  </a:lnTo>
                  <a:lnTo>
                    <a:pt x="325" y="18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1" name="Freeform 99"/>
            <p:cNvSpPr>
              <a:spLocks/>
            </p:cNvSpPr>
            <p:nvPr/>
          </p:nvSpPr>
          <p:spPr bwMode="auto">
            <a:xfrm>
              <a:off x="2761" y="2879"/>
              <a:ext cx="325" cy="182"/>
            </a:xfrm>
            <a:custGeom>
              <a:avLst/>
              <a:gdLst>
                <a:gd name="T0" fmla="*/ 0 w 325"/>
                <a:gd name="T1" fmla="*/ 0 h 182"/>
                <a:gd name="T2" fmla="*/ 325 w 325"/>
                <a:gd name="T3" fmla="*/ 0 h 182"/>
                <a:gd name="T4" fmla="*/ 325 w 325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2">
                  <a:moveTo>
                    <a:pt x="0" y="0"/>
                  </a:moveTo>
                  <a:lnTo>
                    <a:pt x="325" y="0"/>
                  </a:lnTo>
                  <a:lnTo>
                    <a:pt x="325" y="18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60" name="Group 105"/>
          <p:cNvGrpSpPr>
            <a:grpSpLocks/>
          </p:cNvGrpSpPr>
          <p:nvPr/>
        </p:nvGrpSpPr>
        <p:grpSpPr bwMode="auto">
          <a:xfrm>
            <a:off x="3306763" y="2159000"/>
            <a:ext cx="892175" cy="366713"/>
            <a:chOff x="2059" y="2491"/>
            <a:chExt cx="562" cy="231"/>
          </a:xfrm>
        </p:grpSpPr>
        <p:sp>
          <p:nvSpPr>
            <p:cNvPr id="6205" name="Freeform 102"/>
            <p:cNvSpPr>
              <a:spLocks/>
            </p:cNvSpPr>
            <p:nvPr/>
          </p:nvSpPr>
          <p:spPr bwMode="auto">
            <a:xfrm>
              <a:off x="2107" y="2539"/>
              <a:ext cx="514" cy="183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1"/>
                    <a:pt x="1730" y="98"/>
                  </a:cubicBezTo>
                  <a:cubicBezTo>
                    <a:pt x="1706" y="76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6"/>
                    <a:pt x="216" y="98"/>
                    <a:pt x="192" y="120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6"/>
                  </a:lnTo>
                  <a:lnTo>
                    <a:pt x="4300" y="372"/>
                  </a:lnTo>
                  <a:lnTo>
                    <a:pt x="4300" y="339"/>
                  </a:lnTo>
                  <a:cubicBezTo>
                    <a:pt x="4276" y="306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6" name="Freeform 103"/>
            <p:cNvSpPr>
              <a:spLocks/>
            </p:cNvSpPr>
            <p:nvPr/>
          </p:nvSpPr>
          <p:spPr bwMode="auto">
            <a:xfrm>
              <a:off x="2059" y="2491"/>
              <a:ext cx="514" cy="183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1"/>
                    <a:pt x="1730" y="98"/>
                  </a:cubicBezTo>
                  <a:cubicBezTo>
                    <a:pt x="1706" y="76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6"/>
                    <a:pt x="216" y="98"/>
                    <a:pt x="192" y="120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6"/>
                  </a:lnTo>
                  <a:lnTo>
                    <a:pt x="4300" y="372"/>
                  </a:lnTo>
                  <a:lnTo>
                    <a:pt x="4300" y="339"/>
                  </a:lnTo>
                  <a:cubicBezTo>
                    <a:pt x="4276" y="306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7" name="Freeform 104"/>
            <p:cNvSpPr>
              <a:spLocks/>
            </p:cNvSpPr>
            <p:nvPr/>
          </p:nvSpPr>
          <p:spPr bwMode="auto">
            <a:xfrm>
              <a:off x="2059" y="2491"/>
              <a:ext cx="514" cy="183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1"/>
                    <a:pt x="1730" y="98"/>
                  </a:cubicBezTo>
                  <a:cubicBezTo>
                    <a:pt x="1706" y="76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6"/>
                    <a:pt x="216" y="98"/>
                    <a:pt x="192" y="120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6"/>
                  </a:lnTo>
                  <a:lnTo>
                    <a:pt x="4300" y="372"/>
                  </a:lnTo>
                  <a:lnTo>
                    <a:pt x="4300" y="339"/>
                  </a:lnTo>
                  <a:cubicBezTo>
                    <a:pt x="4276" y="306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61" name="Rectangle 106"/>
          <p:cNvSpPr>
            <a:spLocks noChangeArrowheads="1"/>
          </p:cNvSpPr>
          <p:nvPr/>
        </p:nvSpPr>
        <p:spPr bwMode="auto">
          <a:xfrm>
            <a:off x="3465513" y="2225675"/>
            <a:ext cx="476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Import</a:t>
            </a:r>
            <a:endParaRPr lang="de-DE" altLang="de-DE" sz="1800"/>
          </a:p>
        </p:txBody>
      </p:sp>
      <p:sp>
        <p:nvSpPr>
          <p:cNvPr id="5163" name="Rectangle 108"/>
          <p:cNvSpPr>
            <a:spLocks noChangeArrowheads="1"/>
          </p:cNvSpPr>
          <p:nvPr/>
        </p:nvSpPr>
        <p:spPr bwMode="auto">
          <a:xfrm>
            <a:off x="3438525" y="1057275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Ordner</a:t>
            </a:r>
            <a:endParaRPr lang="de-DE" altLang="de-DE" sz="1800"/>
          </a:p>
        </p:txBody>
      </p:sp>
      <p:sp>
        <p:nvSpPr>
          <p:cNvPr id="5164" name="Line 110"/>
          <p:cNvSpPr>
            <a:spLocks noChangeShapeType="1"/>
          </p:cNvSpPr>
          <p:nvPr/>
        </p:nvSpPr>
        <p:spPr bwMode="auto">
          <a:xfrm>
            <a:off x="2033588" y="1827213"/>
            <a:ext cx="606425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5" name="Line 111"/>
          <p:cNvSpPr>
            <a:spLocks noChangeShapeType="1"/>
          </p:cNvSpPr>
          <p:nvPr/>
        </p:nvSpPr>
        <p:spPr bwMode="auto">
          <a:xfrm>
            <a:off x="2627313" y="2330450"/>
            <a:ext cx="663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6" name="Line 112"/>
          <p:cNvSpPr>
            <a:spLocks noChangeShapeType="1"/>
          </p:cNvSpPr>
          <p:nvPr/>
        </p:nvSpPr>
        <p:spPr bwMode="auto">
          <a:xfrm>
            <a:off x="2606675" y="4306888"/>
            <a:ext cx="744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68" name="Group 117"/>
          <p:cNvGrpSpPr>
            <a:grpSpLocks/>
          </p:cNvGrpSpPr>
          <p:nvPr/>
        </p:nvGrpSpPr>
        <p:grpSpPr bwMode="auto">
          <a:xfrm>
            <a:off x="3316288" y="1381125"/>
            <a:ext cx="892175" cy="366713"/>
            <a:chOff x="2059" y="2131"/>
            <a:chExt cx="562" cy="231"/>
          </a:xfrm>
        </p:grpSpPr>
        <p:sp>
          <p:nvSpPr>
            <p:cNvPr id="6202" name="Freeform 114"/>
            <p:cNvSpPr>
              <a:spLocks/>
            </p:cNvSpPr>
            <p:nvPr/>
          </p:nvSpPr>
          <p:spPr bwMode="auto">
            <a:xfrm>
              <a:off x="2107" y="2179"/>
              <a:ext cx="514" cy="183"/>
            </a:xfrm>
            <a:custGeom>
              <a:avLst/>
              <a:gdLst>
                <a:gd name="T0" fmla="*/ 0 w 4300"/>
                <a:gd name="T1" fmla="*/ 0 h 1534"/>
                <a:gd name="T2" fmla="*/ 0 w 4300"/>
                <a:gd name="T3" fmla="*/ 0 h 1534"/>
                <a:gd name="T4" fmla="*/ 0 w 4300"/>
                <a:gd name="T5" fmla="*/ 0 h 1534"/>
                <a:gd name="T6" fmla="*/ 0 w 4300"/>
                <a:gd name="T7" fmla="*/ 0 h 1534"/>
                <a:gd name="T8" fmla="*/ 0 w 4300"/>
                <a:gd name="T9" fmla="*/ 0 h 1534"/>
                <a:gd name="T10" fmla="*/ 0 w 4300"/>
                <a:gd name="T11" fmla="*/ 0 h 1534"/>
                <a:gd name="T12" fmla="*/ 0 w 4300"/>
                <a:gd name="T13" fmla="*/ 0 h 1534"/>
                <a:gd name="T14" fmla="*/ 0 w 4300"/>
                <a:gd name="T15" fmla="*/ 0 h 1534"/>
                <a:gd name="T16" fmla="*/ 0 w 4300"/>
                <a:gd name="T17" fmla="*/ 0 h 1534"/>
                <a:gd name="T18" fmla="*/ 0 w 4300"/>
                <a:gd name="T19" fmla="*/ 0 h 1534"/>
                <a:gd name="T20" fmla="*/ 0 w 4300"/>
                <a:gd name="T21" fmla="*/ 0 h 1534"/>
                <a:gd name="T22" fmla="*/ 0 w 4300"/>
                <a:gd name="T23" fmla="*/ 0 h 1534"/>
                <a:gd name="T24" fmla="*/ 0 w 4300"/>
                <a:gd name="T25" fmla="*/ 0 h 1534"/>
                <a:gd name="T26" fmla="*/ 0 w 4300"/>
                <a:gd name="T27" fmla="*/ 0 h 1534"/>
                <a:gd name="T28" fmla="*/ 0 w 4300"/>
                <a:gd name="T29" fmla="*/ 0 h 1534"/>
                <a:gd name="T30" fmla="*/ 0 w 4300"/>
                <a:gd name="T31" fmla="*/ 0 h 1534"/>
                <a:gd name="T32" fmla="*/ 0 w 4300"/>
                <a:gd name="T33" fmla="*/ 0 h 1534"/>
                <a:gd name="T34" fmla="*/ 0 w 4300"/>
                <a:gd name="T35" fmla="*/ 0 h 1534"/>
                <a:gd name="T36" fmla="*/ 0 w 4300"/>
                <a:gd name="T37" fmla="*/ 0 h 1534"/>
                <a:gd name="T38" fmla="*/ 0 w 4300"/>
                <a:gd name="T39" fmla="*/ 0 h 1534"/>
                <a:gd name="T40" fmla="*/ 0 w 4300"/>
                <a:gd name="T41" fmla="*/ 0 h 1534"/>
                <a:gd name="T42" fmla="*/ 0 w 4300"/>
                <a:gd name="T43" fmla="*/ 0 h 1534"/>
                <a:gd name="T44" fmla="*/ 0 w 4300"/>
                <a:gd name="T45" fmla="*/ 0 h 1534"/>
                <a:gd name="T46" fmla="*/ 0 w 4300"/>
                <a:gd name="T47" fmla="*/ 0 h 15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4">
                  <a:moveTo>
                    <a:pt x="3940" y="230"/>
                  </a:moveTo>
                  <a:cubicBezTo>
                    <a:pt x="2186" y="230"/>
                    <a:pt x="1826" y="230"/>
                    <a:pt x="1802" y="220"/>
                  </a:cubicBezTo>
                  <a:cubicBezTo>
                    <a:pt x="1802" y="209"/>
                    <a:pt x="1778" y="198"/>
                    <a:pt x="1778" y="176"/>
                  </a:cubicBezTo>
                  <a:cubicBezTo>
                    <a:pt x="1778" y="154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4"/>
                    <a:pt x="144" y="165"/>
                    <a:pt x="144" y="176"/>
                  </a:cubicBezTo>
                  <a:cubicBezTo>
                    <a:pt x="120" y="187"/>
                    <a:pt x="120" y="198"/>
                    <a:pt x="96" y="209"/>
                  </a:cubicBezTo>
                  <a:cubicBezTo>
                    <a:pt x="96" y="220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4"/>
                  </a:lnTo>
                  <a:lnTo>
                    <a:pt x="2186" y="1534"/>
                  </a:lnTo>
                  <a:lnTo>
                    <a:pt x="4300" y="1534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3" name="Freeform 115"/>
            <p:cNvSpPr>
              <a:spLocks/>
            </p:cNvSpPr>
            <p:nvPr/>
          </p:nvSpPr>
          <p:spPr bwMode="auto">
            <a:xfrm>
              <a:off x="2059" y="2131"/>
              <a:ext cx="514" cy="183"/>
            </a:xfrm>
            <a:custGeom>
              <a:avLst/>
              <a:gdLst>
                <a:gd name="T0" fmla="*/ 0 w 4300"/>
                <a:gd name="T1" fmla="*/ 0 h 1534"/>
                <a:gd name="T2" fmla="*/ 0 w 4300"/>
                <a:gd name="T3" fmla="*/ 0 h 1534"/>
                <a:gd name="T4" fmla="*/ 0 w 4300"/>
                <a:gd name="T5" fmla="*/ 0 h 1534"/>
                <a:gd name="T6" fmla="*/ 0 w 4300"/>
                <a:gd name="T7" fmla="*/ 0 h 1534"/>
                <a:gd name="T8" fmla="*/ 0 w 4300"/>
                <a:gd name="T9" fmla="*/ 0 h 1534"/>
                <a:gd name="T10" fmla="*/ 0 w 4300"/>
                <a:gd name="T11" fmla="*/ 0 h 1534"/>
                <a:gd name="T12" fmla="*/ 0 w 4300"/>
                <a:gd name="T13" fmla="*/ 0 h 1534"/>
                <a:gd name="T14" fmla="*/ 0 w 4300"/>
                <a:gd name="T15" fmla="*/ 0 h 1534"/>
                <a:gd name="T16" fmla="*/ 0 w 4300"/>
                <a:gd name="T17" fmla="*/ 0 h 1534"/>
                <a:gd name="T18" fmla="*/ 0 w 4300"/>
                <a:gd name="T19" fmla="*/ 0 h 1534"/>
                <a:gd name="T20" fmla="*/ 0 w 4300"/>
                <a:gd name="T21" fmla="*/ 0 h 1534"/>
                <a:gd name="T22" fmla="*/ 0 w 4300"/>
                <a:gd name="T23" fmla="*/ 0 h 1534"/>
                <a:gd name="T24" fmla="*/ 0 w 4300"/>
                <a:gd name="T25" fmla="*/ 0 h 1534"/>
                <a:gd name="T26" fmla="*/ 0 w 4300"/>
                <a:gd name="T27" fmla="*/ 0 h 1534"/>
                <a:gd name="T28" fmla="*/ 0 w 4300"/>
                <a:gd name="T29" fmla="*/ 0 h 1534"/>
                <a:gd name="T30" fmla="*/ 0 w 4300"/>
                <a:gd name="T31" fmla="*/ 0 h 1534"/>
                <a:gd name="T32" fmla="*/ 0 w 4300"/>
                <a:gd name="T33" fmla="*/ 0 h 1534"/>
                <a:gd name="T34" fmla="*/ 0 w 4300"/>
                <a:gd name="T35" fmla="*/ 0 h 1534"/>
                <a:gd name="T36" fmla="*/ 0 w 4300"/>
                <a:gd name="T37" fmla="*/ 0 h 1534"/>
                <a:gd name="T38" fmla="*/ 0 w 4300"/>
                <a:gd name="T39" fmla="*/ 0 h 1534"/>
                <a:gd name="T40" fmla="*/ 0 w 4300"/>
                <a:gd name="T41" fmla="*/ 0 h 1534"/>
                <a:gd name="T42" fmla="*/ 0 w 4300"/>
                <a:gd name="T43" fmla="*/ 0 h 1534"/>
                <a:gd name="T44" fmla="*/ 0 w 4300"/>
                <a:gd name="T45" fmla="*/ 0 h 1534"/>
                <a:gd name="T46" fmla="*/ 0 w 4300"/>
                <a:gd name="T47" fmla="*/ 0 h 15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4">
                  <a:moveTo>
                    <a:pt x="3940" y="230"/>
                  </a:moveTo>
                  <a:cubicBezTo>
                    <a:pt x="2186" y="230"/>
                    <a:pt x="1826" y="230"/>
                    <a:pt x="1802" y="220"/>
                  </a:cubicBezTo>
                  <a:cubicBezTo>
                    <a:pt x="1802" y="209"/>
                    <a:pt x="1778" y="198"/>
                    <a:pt x="1778" y="176"/>
                  </a:cubicBezTo>
                  <a:cubicBezTo>
                    <a:pt x="1778" y="154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4"/>
                    <a:pt x="144" y="165"/>
                    <a:pt x="144" y="176"/>
                  </a:cubicBezTo>
                  <a:cubicBezTo>
                    <a:pt x="120" y="187"/>
                    <a:pt x="120" y="198"/>
                    <a:pt x="96" y="209"/>
                  </a:cubicBezTo>
                  <a:cubicBezTo>
                    <a:pt x="96" y="220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4"/>
                  </a:lnTo>
                  <a:lnTo>
                    <a:pt x="2186" y="1534"/>
                  </a:lnTo>
                  <a:lnTo>
                    <a:pt x="4300" y="1534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4" name="Freeform 116"/>
            <p:cNvSpPr>
              <a:spLocks/>
            </p:cNvSpPr>
            <p:nvPr/>
          </p:nvSpPr>
          <p:spPr bwMode="auto">
            <a:xfrm>
              <a:off x="2059" y="2131"/>
              <a:ext cx="514" cy="183"/>
            </a:xfrm>
            <a:custGeom>
              <a:avLst/>
              <a:gdLst>
                <a:gd name="T0" fmla="*/ 0 w 4300"/>
                <a:gd name="T1" fmla="*/ 0 h 1534"/>
                <a:gd name="T2" fmla="*/ 0 w 4300"/>
                <a:gd name="T3" fmla="*/ 0 h 1534"/>
                <a:gd name="T4" fmla="*/ 0 w 4300"/>
                <a:gd name="T5" fmla="*/ 0 h 1534"/>
                <a:gd name="T6" fmla="*/ 0 w 4300"/>
                <a:gd name="T7" fmla="*/ 0 h 1534"/>
                <a:gd name="T8" fmla="*/ 0 w 4300"/>
                <a:gd name="T9" fmla="*/ 0 h 1534"/>
                <a:gd name="T10" fmla="*/ 0 w 4300"/>
                <a:gd name="T11" fmla="*/ 0 h 1534"/>
                <a:gd name="T12" fmla="*/ 0 w 4300"/>
                <a:gd name="T13" fmla="*/ 0 h 1534"/>
                <a:gd name="T14" fmla="*/ 0 w 4300"/>
                <a:gd name="T15" fmla="*/ 0 h 1534"/>
                <a:gd name="T16" fmla="*/ 0 w 4300"/>
                <a:gd name="T17" fmla="*/ 0 h 1534"/>
                <a:gd name="T18" fmla="*/ 0 w 4300"/>
                <a:gd name="T19" fmla="*/ 0 h 1534"/>
                <a:gd name="T20" fmla="*/ 0 w 4300"/>
                <a:gd name="T21" fmla="*/ 0 h 1534"/>
                <a:gd name="T22" fmla="*/ 0 w 4300"/>
                <a:gd name="T23" fmla="*/ 0 h 1534"/>
                <a:gd name="T24" fmla="*/ 0 w 4300"/>
                <a:gd name="T25" fmla="*/ 0 h 1534"/>
                <a:gd name="T26" fmla="*/ 0 w 4300"/>
                <a:gd name="T27" fmla="*/ 0 h 1534"/>
                <a:gd name="T28" fmla="*/ 0 w 4300"/>
                <a:gd name="T29" fmla="*/ 0 h 1534"/>
                <a:gd name="T30" fmla="*/ 0 w 4300"/>
                <a:gd name="T31" fmla="*/ 0 h 1534"/>
                <a:gd name="T32" fmla="*/ 0 w 4300"/>
                <a:gd name="T33" fmla="*/ 0 h 1534"/>
                <a:gd name="T34" fmla="*/ 0 w 4300"/>
                <a:gd name="T35" fmla="*/ 0 h 1534"/>
                <a:gd name="T36" fmla="*/ 0 w 4300"/>
                <a:gd name="T37" fmla="*/ 0 h 1534"/>
                <a:gd name="T38" fmla="*/ 0 w 4300"/>
                <a:gd name="T39" fmla="*/ 0 h 1534"/>
                <a:gd name="T40" fmla="*/ 0 w 4300"/>
                <a:gd name="T41" fmla="*/ 0 h 1534"/>
                <a:gd name="T42" fmla="*/ 0 w 4300"/>
                <a:gd name="T43" fmla="*/ 0 h 1534"/>
                <a:gd name="T44" fmla="*/ 0 w 4300"/>
                <a:gd name="T45" fmla="*/ 0 h 1534"/>
                <a:gd name="T46" fmla="*/ 0 w 4300"/>
                <a:gd name="T47" fmla="*/ 0 h 15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4">
                  <a:moveTo>
                    <a:pt x="3940" y="230"/>
                  </a:moveTo>
                  <a:cubicBezTo>
                    <a:pt x="2186" y="230"/>
                    <a:pt x="1826" y="230"/>
                    <a:pt x="1802" y="220"/>
                  </a:cubicBezTo>
                  <a:cubicBezTo>
                    <a:pt x="1802" y="209"/>
                    <a:pt x="1778" y="198"/>
                    <a:pt x="1778" y="176"/>
                  </a:cubicBezTo>
                  <a:cubicBezTo>
                    <a:pt x="1778" y="154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4"/>
                    <a:pt x="144" y="165"/>
                    <a:pt x="144" y="176"/>
                  </a:cubicBezTo>
                  <a:cubicBezTo>
                    <a:pt x="120" y="187"/>
                    <a:pt x="120" y="198"/>
                    <a:pt x="96" y="209"/>
                  </a:cubicBezTo>
                  <a:cubicBezTo>
                    <a:pt x="96" y="220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4"/>
                  </a:lnTo>
                  <a:lnTo>
                    <a:pt x="2186" y="1534"/>
                  </a:lnTo>
                  <a:lnTo>
                    <a:pt x="4300" y="1534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69" name="Rectangle 118"/>
          <p:cNvSpPr>
            <a:spLocks noChangeArrowheads="1"/>
          </p:cNvSpPr>
          <p:nvPr/>
        </p:nvSpPr>
        <p:spPr bwMode="auto">
          <a:xfrm>
            <a:off x="3473450" y="1463675"/>
            <a:ext cx="477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Export</a:t>
            </a:r>
            <a:endParaRPr lang="de-DE" altLang="de-DE" sz="1800"/>
          </a:p>
        </p:txBody>
      </p:sp>
      <p:grpSp>
        <p:nvGrpSpPr>
          <p:cNvPr id="5171" name="Group 123"/>
          <p:cNvGrpSpPr>
            <a:grpSpLocks/>
          </p:cNvGrpSpPr>
          <p:nvPr/>
        </p:nvGrpSpPr>
        <p:grpSpPr bwMode="auto">
          <a:xfrm>
            <a:off x="3309938" y="4129088"/>
            <a:ext cx="892175" cy="366712"/>
            <a:chOff x="2059" y="2824"/>
            <a:chExt cx="562" cy="231"/>
          </a:xfrm>
        </p:grpSpPr>
        <p:sp>
          <p:nvSpPr>
            <p:cNvPr id="6199" name="Freeform 120"/>
            <p:cNvSpPr>
              <a:spLocks/>
            </p:cNvSpPr>
            <p:nvPr/>
          </p:nvSpPr>
          <p:spPr bwMode="auto">
            <a:xfrm>
              <a:off x="2107" y="2871"/>
              <a:ext cx="514" cy="184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0" name="Freeform 121"/>
            <p:cNvSpPr>
              <a:spLocks/>
            </p:cNvSpPr>
            <p:nvPr/>
          </p:nvSpPr>
          <p:spPr bwMode="auto">
            <a:xfrm>
              <a:off x="2059" y="2824"/>
              <a:ext cx="514" cy="183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1" name="Freeform 122"/>
            <p:cNvSpPr>
              <a:spLocks/>
            </p:cNvSpPr>
            <p:nvPr/>
          </p:nvSpPr>
          <p:spPr bwMode="auto">
            <a:xfrm>
              <a:off x="2059" y="2824"/>
              <a:ext cx="514" cy="183"/>
            </a:xfrm>
            <a:custGeom>
              <a:avLst/>
              <a:gdLst>
                <a:gd name="T0" fmla="*/ 0 w 4300"/>
                <a:gd name="T1" fmla="*/ 0 h 1533"/>
                <a:gd name="T2" fmla="*/ 0 w 4300"/>
                <a:gd name="T3" fmla="*/ 0 h 1533"/>
                <a:gd name="T4" fmla="*/ 0 w 4300"/>
                <a:gd name="T5" fmla="*/ 0 h 1533"/>
                <a:gd name="T6" fmla="*/ 0 w 4300"/>
                <a:gd name="T7" fmla="*/ 0 h 1533"/>
                <a:gd name="T8" fmla="*/ 0 w 4300"/>
                <a:gd name="T9" fmla="*/ 0 h 1533"/>
                <a:gd name="T10" fmla="*/ 0 w 4300"/>
                <a:gd name="T11" fmla="*/ 0 h 1533"/>
                <a:gd name="T12" fmla="*/ 0 w 4300"/>
                <a:gd name="T13" fmla="*/ 0 h 1533"/>
                <a:gd name="T14" fmla="*/ 0 w 4300"/>
                <a:gd name="T15" fmla="*/ 0 h 1533"/>
                <a:gd name="T16" fmla="*/ 0 w 4300"/>
                <a:gd name="T17" fmla="*/ 0 h 1533"/>
                <a:gd name="T18" fmla="*/ 0 w 4300"/>
                <a:gd name="T19" fmla="*/ 0 h 1533"/>
                <a:gd name="T20" fmla="*/ 0 w 4300"/>
                <a:gd name="T21" fmla="*/ 0 h 1533"/>
                <a:gd name="T22" fmla="*/ 0 w 4300"/>
                <a:gd name="T23" fmla="*/ 0 h 1533"/>
                <a:gd name="T24" fmla="*/ 0 w 4300"/>
                <a:gd name="T25" fmla="*/ 0 h 1533"/>
                <a:gd name="T26" fmla="*/ 0 w 4300"/>
                <a:gd name="T27" fmla="*/ 0 h 1533"/>
                <a:gd name="T28" fmla="*/ 0 w 4300"/>
                <a:gd name="T29" fmla="*/ 0 h 1533"/>
                <a:gd name="T30" fmla="*/ 0 w 4300"/>
                <a:gd name="T31" fmla="*/ 0 h 1533"/>
                <a:gd name="T32" fmla="*/ 0 w 4300"/>
                <a:gd name="T33" fmla="*/ 0 h 1533"/>
                <a:gd name="T34" fmla="*/ 0 w 4300"/>
                <a:gd name="T35" fmla="*/ 0 h 1533"/>
                <a:gd name="T36" fmla="*/ 0 w 4300"/>
                <a:gd name="T37" fmla="*/ 0 h 1533"/>
                <a:gd name="T38" fmla="*/ 0 w 4300"/>
                <a:gd name="T39" fmla="*/ 0 h 1533"/>
                <a:gd name="T40" fmla="*/ 0 w 4300"/>
                <a:gd name="T41" fmla="*/ 0 h 1533"/>
                <a:gd name="T42" fmla="*/ 0 w 4300"/>
                <a:gd name="T43" fmla="*/ 0 h 1533"/>
                <a:gd name="T44" fmla="*/ 0 w 4300"/>
                <a:gd name="T45" fmla="*/ 0 h 1533"/>
                <a:gd name="T46" fmla="*/ 0 w 430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00" h="1533">
                  <a:moveTo>
                    <a:pt x="3940" y="230"/>
                  </a:moveTo>
                  <a:cubicBezTo>
                    <a:pt x="2186" y="230"/>
                    <a:pt x="1826" y="230"/>
                    <a:pt x="1802" y="219"/>
                  </a:cubicBezTo>
                  <a:cubicBezTo>
                    <a:pt x="1802" y="208"/>
                    <a:pt x="1778" y="197"/>
                    <a:pt x="1778" y="175"/>
                  </a:cubicBezTo>
                  <a:cubicBezTo>
                    <a:pt x="1778" y="153"/>
                    <a:pt x="1754" y="132"/>
                    <a:pt x="1730" y="99"/>
                  </a:cubicBezTo>
                  <a:cubicBezTo>
                    <a:pt x="1706" y="77"/>
                    <a:pt x="1658" y="55"/>
                    <a:pt x="1610" y="33"/>
                  </a:cubicBezTo>
                  <a:cubicBezTo>
                    <a:pt x="1538" y="11"/>
                    <a:pt x="1466" y="0"/>
                    <a:pt x="1466" y="0"/>
                  </a:cubicBezTo>
                  <a:cubicBezTo>
                    <a:pt x="1466" y="0"/>
                    <a:pt x="457" y="0"/>
                    <a:pt x="408" y="11"/>
                  </a:cubicBezTo>
                  <a:cubicBezTo>
                    <a:pt x="336" y="22"/>
                    <a:pt x="288" y="33"/>
                    <a:pt x="264" y="55"/>
                  </a:cubicBezTo>
                  <a:cubicBezTo>
                    <a:pt x="240" y="77"/>
                    <a:pt x="216" y="99"/>
                    <a:pt x="192" y="121"/>
                  </a:cubicBezTo>
                  <a:cubicBezTo>
                    <a:pt x="168" y="153"/>
                    <a:pt x="144" y="164"/>
                    <a:pt x="144" y="175"/>
                  </a:cubicBezTo>
                  <a:cubicBezTo>
                    <a:pt x="120" y="186"/>
                    <a:pt x="120" y="197"/>
                    <a:pt x="96" y="208"/>
                  </a:cubicBezTo>
                  <a:cubicBezTo>
                    <a:pt x="96" y="219"/>
                    <a:pt x="72" y="230"/>
                    <a:pt x="48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7"/>
                  </a:lnTo>
                  <a:lnTo>
                    <a:pt x="0" y="1533"/>
                  </a:lnTo>
                  <a:lnTo>
                    <a:pt x="2186" y="1533"/>
                  </a:lnTo>
                  <a:lnTo>
                    <a:pt x="4300" y="1533"/>
                  </a:lnTo>
                  <a:lnTo>
                    <a:pt x="4300" y="767"/>
                  </a:lnTo>
                  <a:lnTo>
                    <a:pt x="4300" y="373"/>
                  </a:lnTo>
                  <a:lnTo>
                    <a:pt x="4300" y="340"/>
                  </a:lnTo>
                  <a:cubicBezTo>
                    <a:pt x="4276" y="307"/>
                    <a:pt x="4252" y="285"/>
                    <a:pt x="4204" y="263"/>
                  </a:cubicBezTo>
                  <a:cubicBezTo>
                    <a:pt x="4156" y="252"/>
                    <a:pt x="4084" y="241"/>
                    <a:pt x="4012" y="230"/>
                  </a:cubicBezTo>
                  <a:lnTo>
                    <a:pt x="3940" y="23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3467100" y="4208463"/>
            <a:ext cx="604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Back_up</a:t>
            </a:r>
            <a:endParaRPr lang="de-DE" altLang="de-DE" sz="1800"/>
          </a:p>
        </p:txBody>
      </p:sp>
      <p:sp>
        <p:nvSpPr>
          <p:cNvPr id="5173" name="Rectangle 127"/>
          <p:cNvSpPr>
            <a:spLocks noChangeArrowheads="1"/>
          </p:cNvSpPr>
          <p:nvPr/>
        </p:nvSpPr>
        <p:spPr bwMode="auto">
          <a:xfrm>
            <a:off x="4341813" y="1389063"/>
            <a:ext cx="130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CSV Basis-Daten für die APP</a:t>
            </a:r>
            <a:endParaRPr lang="de-DE" altLang="de-DE" sz="1800"/>
          </a:p>
        </p:txBody>
      </p:sp>
      <p:sp>
        <p:nvSpPr>
          <p:cNvPr id="5175" name="Rectangle 131"/>
          <p:cNvSpPr>
            <a:spLocks noChangeArrowheads="1"/>
          </p:cNvSpPr>
          <p:nvPr/>
        </p:nvSpPr>
        <p:spPr bwMode="auto">
          <a:xfrm>
            <a:off x="4364038" y="4257675"/>
            <a:ext cx="1258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CSV Sicherungs-dateien von der DB</a:t>
            </a:r>
            <a:endParaRPr lang="de-DE" altLang="de-DE" sz="1800"/>
          </a:p>
        </p:txBody>
      </p:sp>
      <p:grpSp>
        <p:nvGrpSpPr>
          <p:cNvPr id="5177" name="Group 137"/>
          <p:cNvGrpSpPr>
            <a:grpSpLocks/>
          </p:cNvGrpSpPr>
          <p:nvPr/>
        </p:nvGrpSpPr>
        <p:grpSpPr bwMode="auto">
          <a:xfrm>
            <a:off x="4321175" y="5180013"/>
            <a:ext cx="1773238" cy="638175"/>
            <a:chOff x="2722" y="3231"/>
            <a:chExt cx="413" cy="311"/>
          </a:xfrm>
        </p:grpSpPr>
        <p:sp>
          <p:nvSpPr>
            <p:cNvPr id="6195" name="Freeform 133"/>
            <p:cNvSpPr>
              <a:spLocks/>
            </p:cNvSpPr>
            <p:nvPr/>
          </p:nvSpPr>
          <p:spPr bwMode="auto">
            <a:xfrm>
              <a:off x="2722" y="3231"/>
              <a:ext cx="413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6" name="Freeform 134"/>
            <p:cNvSpPr>
              <a:spLocks/>
            </p:cNvSpPr>
            <p:nvPr/>
          </p:nvSpPr>
          <p:spPr bwMode="auto">
            <a:xfrm>
              <a:off x="2722" y="3231"/>
              <a:ext cx="413" cy="311"/>
            </a:xfrm>
            <a:custGeom>
              <a:avLst/>
              <a:gdLst>
                <a:gd name="T0" fmla="*/ 0 w 3450"/>
                <a:gd name="T1" fmla="*/ 0 h 2600"/>
                <a:gd name="T2" fmla="*/ 0 w 3450"/>
                <a:gd name="T3" fmla="*/ 0 h 2600"/>
                <a:gd name="T4" fmla="*/ 0 w 3450"/>
                <a:gd name="T5" fmla="*/ 0 h 2600"/>
                <a:gd name="T6" fmla="*/ 0 w 3450"/>
                <a:gd name="T7" fmla="*/ 0 h 2600"/>
                <a:gd name="T8" fmla="*/ 0 w 3450"/>
                <a:gd name="T9" fmla="*/ 0 h 2600"/>
                <a:gd name="T10" fmla="*/ 0 w 3450"/>
                <a:gd name="T11" fmla="*/ 0 h 2600"/>
                <a:gd name="T12" fmla="*/ 0 w 3450"/>
                <a:gd name="T13" fmla="*/ 0 h 2600"/>
                <a:gd name="T14" fmla="*/ 0 w 3450"/>
                <a:gd name="T15" fmla="*/ 0 h 2600"/>
                <a:gd name="T16" fmla="*/ 0 w 3450"/>
                <a:gd name="T17" fmla="*/ 0 h 2600"/>
                <a:gd name="T18" fmla="*/ 0 w 3450"/>
                <a:gd name="T19" fmla="*/ 0 h 2600"/>
                <a:gd name="T20" fmla="*/ 0 w 3450"/>
                <a:gd name="T21" fmla="*/ 0 h 2600"/>
                <a:gd name="T22" fmla="*/ 0 w 3450"/>
                <a:gd name="T23" fmla="*/ 0 h 2600"/>
                <a:gd name="T24" fmla="*/ 0 w 3450"/>
                <a:gd name="T25" fmla="*/ 0 h 2600"/>
                <a:gd name="T26" fmla="*/ 0 w 3450"/>
                <a:gd name="T27" fmla="*/ 0 h 2600"/>
                <a:gd name="T28" fmla="*/ 0 w 3450"/>
                <a:gd name="T29" fmla="*/ 0 h 2600"/>
                <a:gd name="T30" fmla="*/ 0 w 3450"/>
                <a:gd name="T31" fmla="*/ 0 h 2600"/>
                <a:gd name="T32" fmla="*/ 0 w 3450"/>
                <a:gd name="T33" fmla="*/ 0 h 2600"/>
                <a:gd name="T34" fmla="*/ 0 w 3450"/>
                <a:gd name="T35" fmla="*/ 0 h 2600"/>
                <a:gd name="T36" fmla="*/ 0 w 3450"/>
                <a:gd name="T37" fmla="*/ 0 h 2600"/>
                <a:gd name="T38" fmla="*/ 0 w 3450"/>
                <a:gd name="T39" fmla="*/ 0 h 2600"/>
                <a:gd name="T40" fmla="*/ 0 w 3450"/>
                <a:gd name="T41" fmla="*/ 0 h 2600"/>
                <a:gd name="T42" fmla="*/ 0 w 3450"/>
                <a:gd name="T43" fmla="*/ 0 h 2600"/>
                <a:gd name="T44" fmla="*/ 0 w 3450"/>
                <a:gd name="T45" fmla="*/ 0 h 2600"/>
                <a:gd name="T46" fmla="*/ 0 w 3450"/>
                <a:gd name="T47" fmla="*/ 0 h 2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50" h="2600">
                  <a:moveTo>
                    <a:pt x="0" y="2464"/>
                  </a:moveTo>
                  <a:cubicBezTo>
                    <a:pt x="130" y="2502"/>
                    <a:pt x="259" y="2518"/>
                    <a:pt x="383" y="2551"/>
                  </a:cubicBezTo>
                  <a:cubicBezTo>
                    <a:pt x="492" y="2567"/>
                    <a:pt x="605" y="2578"/>
                    <a:pt x="704" y="2600"/>
                  </a:cubicBezTo>
                  <a:cubicBezTo>
                    <a:pt x="962" y="2600"/>
                    <a:pt x="1055" y="2578"/>
                    <a:pt x="1128" y="2567"/>
                  </a:cubicBezTo>
                  <a:cubicBezTo>
                    <a:pt x="1211" y="2562"/>
                    <a:pt x="1278" y="2529"/>
                    <a:pt x="1351" y="2518"/>
                  </a:cubicBezTo>
                  <a:cubicBezTo>
                    <a:pt x="1418" y="2502"/>
                    <a:pt x="1480" y="2470"/>
                    <a:pt x="1563" y="2453"/>
                  </a:cubicBezTo>
                  <a:cubicBezTo>
                    <a:pt x="1630" y="2426"/>
                    <a:pt x="1702" y="2404"/>
                    <a:pt x="1770" y="2377"/>
                  </a:cubicBezTo>
                  <a:cubicBezTo>
                    <a:pt x="1852" y="2355"/>
                    <a:pt x="1925" y="2328"/>
                    <a:pt x="1997" y="2306"/>
                  </a:cubicBezTo>
                  <a:cubicBezTo>
                    <a:pt x="2090" y="2290"/>
                    <a:pt x="2173" y="2257"/>
                    <a:pt x="2277" y="2241"/>
                  </a:cubicBezTo>
                  <a:cubicBezTo>
                    <a:pt x="2375" y="2219"/>
                    <a:pt x="2479" y="2202"/>
                    <a:pt x="2587" y="2191"/>
                  </a:cubicBezTo>
                  <a:cubicBezTo>
                    <a:pt x="2711" y="2191"/>
                    <a:pt x="2841" y="2170"/>
                    <a:pt x="2970" y="2170"/>
                  </a:cubicBezTo>
                  <a:lnTo>
                    <a:pt x="2970" y="1969"/>
                  </a:lnTo>
                  <a:lnTo>
                    <a:pt x="3066" y="1957"/>
                  </a:lnTo>
                  <a:lnTo>
                    <a:pt x="3195" y="1957"/>
                  </a:lnTo>
                  <a:lnTo>
                    <a:pt x="3195" y="1742"/>
                  </a:lnTo>
                  <a:lnTo>
                    <a:pt x="3310" y="1733"/>
                  </a:lnTo>
                  <a:lnTo>
                    <a:pt x="3450" y="1733"/>
                  </a:lnTo>
                  <a:lnTo>
                    <a:pt x="3450" y="0"/>
                  </a:lnTo>
                  <a:lnTo>
                    <a:pt x="475" y="0"/>
                  </a:lnTo>
                  <a:lnTo>
                    <a:pt x="475" y="219"/>
                  </a:lnTo>
                  <a:lnTo>
                    <a:pt x="245" y="219"/>
                  </a:lnTo>
                  <a:lnTo>
                    <a:pt x="245" y="443"/>
                  </a:lnTo>
                  <a:lnTo>
                    <a:pt x="0" y="443"/>
                  </a:lnTo>
                  <a:lnTo>
                    <a:pt x="0" y="246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7" name="Freeform 135"/>
            <p:cNvSpPr>
              <a:spLocks/>
            </p:cNvSpPr>
            <p:nvPr/>
          </p:nvSpPr>
          <p:spPr bwMode="auto">
            <a:xfrm>
              <a:off x="2752" y="3284"/>
              <a:ext cx="325" cy="183"/>
            </a:xfrm>
            <a:custGeom>
              <a:avLst/>
              <a:gdLst>
                <a:gd name="T0" fmla="*/ 0 w 325"/>
                <a:gd name="T1" fmla="*/ 0 h 183"/>
                <a:gd name="T2" fmla="*/ 325 w 325"/>
                <a:gd name="T3" fmla="*/ 0 h 183"/>
                <a:gd name="T4" fmla="*/ 325 w 325"/>
                <a:gd name="T5" fmla="*/ 183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3">
                  <a:moveTo>
                    <a:pt x="0" y="0"/>
                  </a:moveTo>
                  <a:lnTo>
                    <a:pt x="325" y="0"/>
                  </a:lnTo>
                  <a:lnTo>
                    <a:pt x="325" y="18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8" name="Freeform 136"/>
            <p:cNvSpPr>
              <a:spLocks/>
            </p:cNvSpPr>
            <p:nvPr/>
          </p:nvSpPr>
          <p:spPr bwMode="auto">
            <a:xfrm>
              <a:off x="2779" y="3257"/>
              <a:ext cx="325" cy="183"/>
            </a:xfrm>
            <a:custGeom>
              <a:avLst/>
              <a:gdLst>
                <a:gd name="T0" fmla="*/ 0 w 325"/>
                <a:gd name="T1" fmla="*/ 0 h 183"/>
                <a:gd name="T2" fmla="*/ 325 w 325"/>
                <a:gd name="T3" fmla="*/ 0 h 183"/>
                <a:gd name="T4" fmla="*/ 325 w 325"/>
                <a:gd name="T5" fmla="*/ 183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" h="183">
                  <a:moveTo>
                    <a:pt x="0" y="0"/>
                  </a:moveTo>
                  <a:lnTo>
                    <a:pt x="325" y="0"/>
                  </a:lnTo>
                  <a:lnTo>
                    <a:pt x="325" y="18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78" name="Line 138"/>
          <p:cNvSpPr>
            <a:spLocks noChangeShapeType="1"/>
          </p:cNvSpPr>
          <p:nvPr/>
        </p:nvSpPr>
        <p:spPr bwMode="auto">
          <a:xfrm>
            <a:off x="2584450" y="5362575"/>
            <a:ext cx="746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80" name="Group 143"/>
          <p:cNvGrpSpPr>
            <a:grpSpLocks/>
          </p:cNvGrpSpPr>
          <p:nvPr/>
        </p:nvGrpSpPr>
        <p:grpSpPr bwMode="auto">
          <a:xfrm>
            <a:off x="3308350" y="5199063"/>
            <a:ext cx="958850" cy="366712"/>
            <a:chOff x="2059" y="3170"/>
            <a:chExt cx="604" cy="231"/>
          </a:xfrm>
        </p:grpSpPr>
        <p:sp>
          <p:nvSpPr>
            <p:cNvPr id="6192" name="Freeform 140"/>
            <p:cNvSpPr>
              <a:spLocks/>
            </p:cNvSpPr>
            <p:nvPr/>
          </p:nvSpPr>
          <p:spPr bwMode="auto">
            <a:xfrm>
              <a:off x="2107" y="3217"/>
              <a:ext cx="556" cy="184"/>
            </a:xfrm>
            <a:custGeom>
              <a:avLst/>
              <a:gdLst>
                <a:gd name="T0" fmla="*/ 0 w 4650"/>
                <a:gd name="T1" fmla="*/ 0 h 1533"/>
                <a:gd name="T2" fmla="*/ 0 w 4650"/>
                <a:gd name="T3" fmla="*/ 0 h 1533"/>
                <a:gd name="T4" fmla="*/ 0 w 4650"/>
                <a:gd name="T5" fmla="*/ 0 h 1533"/>
                <a:gd name="T6" fmla="*/ 0 w 4650"/>
                <a:gd name="T7" fmla="*/ 0 h 1533"/>
                <a:gd name="T8" fmla="*/ 0 w 4650"/>
                <a:gd name="T9" fmla="*/ 0 h 1533"/>
                <a:gd name="T10" fmla="*/ 0 w 4650"/>
                <a:gd name="T11" fmla="*/ 0 h 1533"/>
                <a:gd name="T12" fmla="*/ 0 w 4650"/>
                <a:gd name="T13" fmla="*/ 0 h 1533"/>
                <a:gd name="T14" fmla="*/ 0 w 4650"/>
                <a:gd name="T15" fmla="*/ 0 h 1533"/>
                <a:gd name="T16" fmla="*/ 0 w 4650"/>
                <a:gd name="T17" fmla="*/ 0 h 1533"/>
                <a:gd name="T18" fmla="*/ 0 w 4650"/>
                <a:gd name="T19" fmla="*/ 0 h 1533"/>
                <a:gd name="T20" fmla="*/ 0 w 4650"/>
                <a:gd name="T21" fmla="*/ 0 h 1533"/>
                <a:gd name="T22" fmla="*/ 0 w 4650"/>
                <a:gd name="T23" fmla="*/ 0 h 1533"/>
                <a:gd name="T24" fmla="*/ 0 w 4650"/>
                <a:gd name="T25" fmla="*/ 0 h 1533"/>
                <a:gd name="T26" fmla="*/ 0 w 4650"/>
                <a:gd name="T27" fmla="*/ 0 h 1533"/>
                <a:gd name="T28" fmla="*/ 0 w 4650"/>
                <a:gd name="T29" fmla="*/ 0 h 1533"/>
                <a:gd name="T30" fmla="*/ 0 w 4650"/>
                <a:gd name="T31" fmla="*/ 0 h 1533"/>
                <a:gd name="T32" fmla="*/ 0 w 4650"/>
                <a:gd name="T33" fmla="*/ 0 h 1533"/>
                <a:gd name="T34" fmla="*/ 0 w 4650"/>
                <a:gd name="T35" fmla="*/ 0 h 1533"/>
                <a:gd name="T36" fmla="*/ 0 w 4650"/>
                <a:gd name="T37" fmla="*/ 0 h 1533"/>
                <a:gd name="T38" fmla="*/ 0 w 4650"/>
                <a:gd name="T39" fmla="*/ 0 h 1533"/>
                <a:gd name="T40" fmla="*/ 0 w 4650"/>
                <a:gd name="T41" fmla="*/ 0 h 1533"/>
                <a:gd name="T42" fmla="*/ 0 w 4650"/>
                <a:gd name="T43" fmla="*/ 0 h 1533"/>
                <a:gd name="T44" fmla="*/ 0 w 4650"/>
                <a:gd name="T45" fmla="*/ 0 h 1533"/>
                <a:gd name="T46" fmla="*/ 0 w 465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50" h="1533">
                  <a:moveTo>
                    <a:pt x="4260" y="230"/>
                  </a:moveTo>
                  <a:cubicBezTo>
                    <a:pt x="2364" y="230"/>
                    <a:pt x="1974" y="230"/>
                    <a:pt x="1948" y="219"/>
                  </a:cubicBezTo>
                  <a:cubicBezTo>
                    <a:pt x="1948" y="208"/>
                    <a:pt x="1923" y="197"/>
                    <a:pt x="1923" y="175"/>
                  </a:cubicBezTo>
                  <a:cubicBezTo>
                    <a:pt x="1923" y="153"/>
                    <a:pt x="1897" y="131"/>
                    <a:pt x="1870" y="98"/>
                  </a:cubicBezTo>
                  <a:cubicBezTo>
                    <a:pt x="1845" y="76"/>
                    <a:pt x="1793" y="55"/>
                    <a:pt x="1741" y="33"/>
                  </a:cubicBezTo>
                  <a:cubicBezTo>
                    <a:pt x="1663" y="11"/>
                    <a:pt x="1585" y="0"/>
                    <a:pt x="1585" y="0"/>
                  </a:cubicBezTo>
                  <a:cubicBezTo>
                    <a:pt x="1585" y="0"/>
                    <a:pt x="494" y="0"/>
                    <a:pt x="442" y="11"/>
                  </a:cubicBezTo>
                  <a:cubicBezTo>
                    <a:pt x="364" y="22"/>
                    <a:pt x="312" y="33"/>
                    <a:pt x="286" y="55"/>
                  </a:cubicBezTo>
                  <a:cubicBezTo>
                    <a:pt x="260" y="76"/>
                    <a:pt x="234" y="98"/>
                    <a:pt x="208" y="120"/>
                  </a:cubicBezTo>
                  <a:cubicBezTo>
                    <a:pt x="182" y="153"/>
                    <a:pt x="156" y="164"/>
                    <a:pt x="156" y="175"/>
                  </a:cubicBezTo>
                  <a:cubicBezTo>
                    <a:pt x="130" y="186"/>
                    <a:pt x="130" y="197"/>
                    <a:pt x="104" y="208"/>
                  </a:cubicBezTo>
                  <a:cubicBezTo>
                    <a:pt x="104" y="219"/>
                    <a:pt x="78" y="230"/>
                    <a:pt x="52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364" y="1533"/>
                  </a:lnTo>
                  <a:lnTo>
                    <a:pt x="4650" y="1533"/>
                  </a:lnTo>
                  <a:lnTo>
                    <a:pt x="4650" y="766"/>
                  </a:lnTo>
                  <a:lnTo>
                    <a:pt x="4650" y="372"/>
                  </a:lnTo>
                  <a:lnTo>
                    <a:pt x="4650" y="339"/>
                  </a:lnTo>
                  <a:cubicBezTo>
                    <a:pt x="4624" y="306"/>
                    <a:pt x="4598" y="285"/>
                    <a:pt x="4546" y="263"/>
                  </a:cubicBezTo>
                  <a:cubicBezTo>
                    <a:pt x="4494" y="252"/>
                    <a:pt x="4416" y="241"/>
                    <a:pt x="4338" y="230"/>
                  </a:cubicBezTo>
                  <a:lnTo>
                    <a:pt x="4260" y="2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3" name="Freeform 141"/>
            <p:cNvSpPr>
              <a:spLocks/>
            </p:cNvSpPr>
            <p:nvPr/>
          </p:nvSpPr>
          <p:spPr bwMode="auto">
            <a:xfrm>
              <a:off x="2059" y="3170"/>
              <a:ext cx="556" cy="183"/>
            </a:xfrm>
            <a:custGeom>
              <a:avLst/>
              <a:gdLst>
                <a:gd name="T0" fmla="*/ 0 w 4650"/>
                <a:gd name="T1" fmla="*/ 0 h 1533"/>
                <a:gd name="T2" fmla="*/ 0 w 4650"/>
                <a:gd name="T3" fmla="*/ 0 h 1533"/>
                <a:gd name="T4" fmla="*/ 0 w 4650"/>
                <a:gd name="T5" fmla="*/ 0 h 1533"/>
                <a:gd name="T6" fmla="*/ 0 w 4650"/>
                <a:gd name="T7" fmla="*/ 0 h 1533"/>
                <a:gd name="T8" fmla="*/ 0 w 4650"/>
                <a:gd name="T9" fmla="*/ 0 h 1533"/>
                <a:gd name="T10" fmla="*/ 0 w 4650"/>
                <a:gd name="T11" fmla="*/ 0 h 1533"/>
                <a:gd name="T12" fmla="*/ 0 w 4650"/>
                <a:gd name="T13" fmla="*/ 0 h 1533"/>
                <a:gd name="T14" fmla="*/ 0 w 4650"/>
                <a:gd name="T15" fmla="*/ 0 h 1533"/>
                <a:gd name="T16" fmla="*/ 0 w 4650"/>
                <a:gd name="T17" fmla="*/ 0 h 1533"/>
                <a:gd name="T18" fmla="*/ 0 w 4650"/>
                <a:gd name="T19" fmla="*/ 0 h 1533"/>
                <a:gd name="T20" fmla="*/ 0 w 4650"/>
                <a:gd name="T21" fmla="*/ 0 h 1533"/>
                <a:gd name="T22" fmla="*/ 0 w 4650"/>
                <a:gd name="T23" fmla="*/ 0 h 1533"/>
                <a:gd name="T24" fmla="*/ 0 w 4650"/>
                <a:gd name="T25" fmla="*/ 0 h 1533"/>
                <a:gd name="T26" fmla="*/ 0 w 4650"/>
                <a:gd name="T27" fmla="*/ 0 h 1533"/>
                <a:gd name="T28" fmla="*/ 0 w 4650"/>
                <a:gd name="T29" fmla="*/ 0 h 1533"/>
                <a:gd name="T30" fmla="*/ 0 w 4650"/>
                <a:gd name="T31" fmla="*/ 0 h 1533"/>
                <a:gd name="T32" fmla="*/ 0 w 4650"/>
                <a:gd name="T33" fmla="*/ 0 h 1533"/>
                <a:gd name="T34" fmla="*/ 0 w 4650"/>
                <a:gd name="T35" fmla="*/ 0 h 1533"/>
                <a:gd name="T36" fmla="*/ 0 w 4650"/>
                <a:gd name="T37" fmla="*/ 0 h 1533"/>
                <a:gd name="T38" fmla="*/ 0 w 4650"/>
                <a:gd name="T39" fmla="*/ 0 h 1533"/>
                <a:gd name="T40" fmla="*/ 0 w 4650"/>
                <a:gd name="T41" fmla="*/ 0 h 1533"/>
                <a:gd name="T42" fmla="*/ 0 w 4650"/>
                <a:gd name="T43" fmla="*/ 0 h 1533"/>
                <a:gd name="T44" fmla="*/ 0 w 4650"/>
                <a:gd name="T45" fmla="*/ 0 h 1533"/>
                <a:gd name="T46" fmla="*/ 0 w 465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50" h="1533">
                  <a:moveTo>
                    <a:pt x="4260" y="230"/>
                  </a:moveTo>
                  <a:cubicBezTo>
                    <a:pt x="2364" y="230"/>
                    <a:pt x="1974" y="230"/>
                    <a:pt x="1948" y="219"/>
                  </a:cubicBezTo>
                  <a:cubicBezTo>
                    <a:pt x="1948" y="208"/>
                    <a:pt x="1923" y="197"/>
                    <a:pt x="1923" y="175"/>
                  </a:cubicBezTo>
                  <a:cubicBezTo>
                    <a:pt x="1923" y="153"/>
                    <a:pt x="1897" y="131"/>
                    <a:pt x="1870" y="98"/>
                  </a:cubicBezTo>
                  <a:cubicBezTo>
                    <a:pt x="1845" y="76"/>
                    <a:pt x="1793" y="55"/>
                    <a:pt x="1741" y="33"/>
                  </a:cubicBezTo>
                  <a:cubicBezTo>
                    <a:pt x="1663" y="11"/>
                    <a:pt x="1585" y="0"/>
                    <a:pt x="1585" y="0"/>
                  </a:cubicBezTo>
                  <a:cubicBezTo>
                    <a:pt x="1585" y="0"/>
                    <a:pt x="494" y="0"/>
                    <a:pt x="442" y="11"/>
                  </a:cubicBezTo>
                  <a:cubicBezTo>
                    <a:pt x="364" y="22"/>
                    <a:pt x="312" y="33"/>
                    <a:pt x="286" y="55"/>
                  </a:cubicBezTo>
                  <a:cubicBezTo>
                    <a:pt x="260" y="76"/>
                    <a:pt x="234" y="98"/>
                    <a:pt x="208" y="120"/>
                  </a:cubicBezTo>
                  <a:cubicBezTo>
                    <a:pt x="182" y="153"/>
                    <a:pt x="156" y="164"/>
                    <a:pt x="156" y="175"/>
                  </a:cubicBezTo>
                  <a:cubicBezTo>
                    <a:pt x="130" y="186"/>
                    <a:pt x="130" y="197"/>
                    <a:pt x="104" y="208"/>
                  </a:cubicBezTo>
                  <a:cubicBezTo>
                    <a:pt x="104" y="219"/>
                    <a:pt x="78" y="230"/>
                    <a:pt x="52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364" y="1533"/>
                  </a:lnTo>
                  <a:lnTo>
                    <a:pt x="4650" y="1533"/>
                  </a:lnTo>
                  <a:lnTo>
                    <a:pt x="4650" y="766"/>
                  </a:lnTo>
                  <a:lnTo>
                    <a:pt x="4650" y="372"/>
                  </a:lnTo>
                  <a:lnTo>
                    <a:pt x="4650" y="339"/>
                  </a:lnTo>
                  <a:cubicBezTo>
                    <a:pt x="4624" y="306"/>
                    <a:pt x="4598" y="285"/>
                    <a:pt x="4546" y="263"/>
                  </a:cubicBezTo>
                  <a:cubicBezTo>
                    <a:pt x="4494" y="252"/>
                    <a:pt x="4416" y="241"/>
                    <a:pt x="4338" y="230"/>
                  </a:cubicBezTo>
                  <a:lnTo>
                    <a:pt x="4260" y="23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4" name="Freeform 142"/>
            <p:cNvSpPr>
              <a:spLocks/>
            </p:cNvSpPr>
            <p:nvPr/>
          </p:nvSpPr>
          <p:spPr bwMode="auto">
            <a:xfrm>
              <a:off x="2059" y="3170"/>
              <a:ext cx="556" cy="183"/>
            </a:xfrm>
            <a:custGeom>
              <a:avLst/>
              <a:gdLst>
                <a:gd name="T0" fmla="*/ 0 w 4650"/>
                <a:gd name="T1" fmla="*/ 0 h 1533"/>
                <a:gd name="T2" fmla="*/ 0 w 4650"/>
                <a:gd name="T3" fmla="*/ 0 h 1533"/>
                <a:gd name="T4" fmla="*/ 0 w 4650"/>
                <a:gd name="T5" fmla="*/ 0 h 1533"/>
                <a:gd name="T6" fmla="*/ 0 w 4650"/>
                <a:gd name="T7" fmla="*/ 0 h 1533"/>
                <a:gd name="T8" fmla="*/ 0 w 4650"/>
                <a:gd name="T9" fmla="*/ 0 h 1533"/>
                <a:gd name="T10" fmla="*/ 0 w 4650"/>
                <a:gd name="T11" fmla="*/ 0 h 1533"/>
                <a:gd name="T12" fmla="*/ 0 w 4650"/>
                <a:gd name="T13" fmla="*/ 0 h 1533"/>
                <a:gd name="T14" fmla="*/ 0 w 4650"/>
                <a:gd name="T15" fmla="*/ 0 h 1533"/>
                <a:gd name="T16" fmla="*/ 0 w 4650"/>
                <a:gd name="T17" fmla="*/ 0 h 1533"/>
                <a:gd name="T18" fmla="*/ 0 w 4650"/>
                <a:gd name="T19" fmla="*/ 0 h 1533"/>
                <a:gd name="T20" fmla="*/ 0 w 4650"/>
                <a:gd name="T21" fmla="*/ 0 h 1533"/>
                <a:gd name="T22" fmla="*/ 0 w 4650"/>
                <a:gd name="T23" fmla="*/ 0 h 1533"/>
                <a:gd name="T24" fmla="*/ 0 w 4650"/>
                <a:gd name="T25" fmla="*/ 0 h 1533"/>
                <a:gd name="T26" fmla="*/ 0 w 4650"/>
                <a:gd name="T27" fmla="*/ 0 h 1533"/>
                <a:gd name="T28" fmla="*/ 0 w 4650"/>
                <a:gd name="T29" fmla="*/ 0 h 1533"/>
                <a:gd name="T30" fmla="*/ 0 w 4650"/>
                <a:gd name="T31" fmla="*/ 0 h 1533"/>
                <a:gd name="T32" fmla="*/ 0 w 4650"/>
                <a:gd name="T33" fmla="*/ 0 h 1533"/>
                <a:gd name="T34" fmla="*/ 0 w 4650"/>
                <a:gd name="T35" fmla="*/ 0 h 1533"/>
                <a:gd name="T36" fmla="*/ 0 w 4650"/>
                <a:gd name="T37" fmla="*/ 0 h 1533"/>
                <a:gd name="T38" fmla="*/ 0 w 4650"/>
                <a:gd name="T39" fmla="*/ 0 h 1533"/>
                <a:gd name="T40" fmla="*/ 0 w 4650"/>
                <a:gd name="T41" fmla="*/ 0 h 1533"/>
                <a:gd name="T42" fmla="*/ 0 w 4650"/>
                <a:gd name="T43" fmla="*/ 0 h 1533"/>
                <a:gd name="T44" fmla="*/ 0 w 4650"/>
                <a:gd name="T45" fmla="*/ 0 h 1533"/>
                <a:gd name="T46" fmla="*/ 0 w 4650"/>
                <a:gd name="T47" fmla="*/ 0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50" h="1533">
                  <a:moveTo>
                    <a:pt x="4260" y="230"/>
                  </a:moveTo>
                  <a:cubicBezTo>
                    <a:pt x="2364" y="230"/>
                    <a:pt x="1974" y="230"/>
                    <a:pt x="1948" y="219"/>
                  </a:cubicBezTo>
                  <a:cubicBezTo>
                    <a:pt x="1948" y="208"/>
                    <a:pt x="1923" y="197"/>
                    <a:pt x="1923" y="175"/>
                  </a:cubicBezTo>
                  <a:cubicBezTo>
                    <a:pt x="1923" y="153"/>
                    <a:pt x="1897" y="131"/>
                    <a:pt x="1870" y="98"/>
                  </a:cubicBezTo>
                  <a:cubicBezTo>
                    <a:pt x="1845" y="76"/>
                    <a:pt x="1793" y="55"/>
                    <a:pt x="1741" y="33"/>
                  </a:cubicBezTo>
                  <a:cubicBezTo>
                    <a:pt x="1663" y="11"/>
                    <a:pt x="1585" y="0"/>
                    <a:pt x="1585" y="0"/>
                  </a:cubicBezTo>
                  <a:cubicBezTo>
                    <a:pt x="1585" y="0"/>
                    <a:pt x="494" y="0"/>
                    <a:pt x="442" y="11"/>
                  </a:cubicBezTo>
                  <a:cubicBezTo>
                    <a:pt x="364" y="22"/>
                    <a:pt x="312" y="33"/>
                    <a:pt x="286" y="55"/>
                  </a:cubicBezTo>
                  <a:cubicBezTo>
                    <a:pt x="260" y="76"/>
                    <a:pt x="234" y="98"/>
                    <a:pt x="208" y="120"/>
                  </a:cubicBezTo>
                  <a:cubicBezTo>
                    <a:pt x="182" y="153"/>
                    <a:pt x="156" y="164"/>
                    <a:pt x="156" y="175"/>
                  </a:cubicBezTo>
                  <a:cubicBezTo>
                    <a:pt x="130" y="186"/>
                    <a:pt x="130" y="197"/>
                    <a:pt x="104" y="208"/>
                  </a:cubicBezTo>
                  <a:cubicBezTo>
                    <a:pt x="104" y="219"/>
                    <a:pt x="78" y="230"/>
                    <a:pt x="52" y="230"/>
                  </a:cubicBezTo>
                  <a:lnTo>
                    <a:pt x="0" y="241"/>
                  </a:lnTo>
                  <a:lnTo>
                    <a:pt x="0" y="263"/>
                  </a:lnTo>
                  <a:lnTo>
                    <a:pt x="0" y="766"/>
                  </a:lnTo>
                  <a:lnTo>
                    <a:pt x="0" y="1533"/>
                  </a:lnTo>
                  <a:lnTo>
                    <a:pt x="2364" y="1533"/>
                  </a:lnTo>
                  <a:lnTo>
                    <a:pt x="4650" y="1533"/>
                  </a:lnTo>
                  <a:lnTo>
                    <a:pt x="4650" y="766"/>
                  </a:lnTo>
                  <a:lnTo>
                    <a:pt x="4650" y="372"/>
                  </a:lnTo>
                  <a:lnTo>
                    <a:pt x="4650" y="339"/>
                  </a:lnTo>
                  <a:cubicBezTo>
                    <a:pt x="4624" y="306"/>
                    <a:pt x="4598" y="285"/>
                    <a:pt x="4546" y="263"/>
                  </a:cubicBezTo>
                  <a:cubicBezTo>
                    <a:pt x="4494" y="252"/>
                    <a:pt x="4416" y="241"/>
                    <a:pt x="4338" y="230"/>
                  </a:cubicBezTo>
                  <a:lnTo>
                    <a:pt x="4260" y="23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81" name="Rectangle 144"/>
          <p:cNvSpPr>
            <a:spLocks noChangeArrowheads="1"/>
          </p:cNvSpPr>
          <p:nvPr/>
        </p:nvSpPr>
        <p:spPr bwMode="auto">
          <a:xfrm>
            <a:off x="3465513" y="5256213"/>
            <a:ext cx="581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Berichte</a:t>
            </a:r>
            <a:endParaRPr lang="de-DE" altLang="de-DE" sz="1800"/>
          </a:p>
        </p:txBody>
      </p:sp>
      <p:sp>
        <p:nvSpPr>
          <p:cNvPr id="5182" name="Rectangle 145"/>
          <p:cNvSpPr>
            <a:spLocks noChangeArrowheads="1"/>
          </p:cNvSpPr>
          <p:nvPr/>
        </p:nvSpPr>
        <p:spPr bwMode="auto">
          <a:xfrm>
            <a:off x="4349750" y="5368925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DB Berichte als PDF Datei</a:t>
            </a:r>
            <a:endParaRPr lang="de-DE" altLang="de-DE" sz="1800"/>
          </a:p>
        </p:txBody>
      </p:sp>
      <p:sp>
        <p:nvSpPr>
          <p:cNvPr id="5184" name="Rectangle 126"/>
          <p:cNvSpPr>
            <a:spLocks noChangeArrowheads="1"/>
          </p:cNvSpPr>
          <p:nvPr/>
        </p:nvSpPr>
        <p:spPr bwMode="auto">
          <a:xfrm>
            <a:off x="4341813" y="2692400"/>
            <a:ext cx="1212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und Basis-Daten</a:t>
            </a:r>
            <a:endParaRPr lang="de-DE" altLang="de-DE" sz="1800"/>
          </a:p>
        </p:txBody>
      </p:sp>
      <p:sp>
        <p:nvSpPr>
          <p:cNvPr id="163" name="Zylinder 162"/>
          <p:cNvSpPr/>
          <p:nvPr/>
        </p:nvSpPr>
        <p:spPr>
          <a:xfrm>
            <a:off x="88900" y="1160463"/>
            <a:ext cx="1957388" cy="1365250"/>
          </a:xfrm>
          <a:prstGeom prst="ca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76200" dir="21540000" sy="23000" kx="-1200000" algn="b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 dirty="0">
              <a:solidFill>
                <a:srgbClr val="0033CC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rgbClr val="0033CC"/>
                </a:solidFill>
              </a:rPr>
              <a:t>DB</a:t>
            </a:r>
          </a:p>
        </p:txBody>
      </p:sp>
      <p:sp>
        <p:nvSpPr>
          <p:cNvPr id="6177" name="Text Box 274"/>
          <p:cNvSpPr txBox="1">
            <a:spLocks noChangeArrowheads="1"/>
          </p:cNvSpPr>
          <p:nvPr/>
        </p:nvSpPr>
        <p:spPr bwMode="auto">
          <a:xfrm>
            <a:off x="2033588" y="166688"/>
            <a:ext cx="50657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DB Installation auf dem PC</a:t>
            </a:r>
          </a:p>
        </p:txBody>
      </p:sp>
      <p:sp>
        <p:nvSpPr>
          <p:cNvPr id="6178" name="Datumsplatzhalter 37059"/>
          <p:cNvSpPr>
            <a:spLocks noGrp="1"/>
          </p:cNvSpPr>
          <p:nvPr>
            <p:ph type="dt" sz="quarter" idx="10"/>
          </p:nvPr>
        </p:nvSpPr>
        <p:spPr>
          <a:xfrm>
            <a:off x="376238" y="6234113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6179" name="Foliennummernplatzhalter 37060"/>
          <p:cNvSpPr>
            <a:spLocks noGrp="1"/>
          </p:cNvSpPr>
          <p:nvPr>
            <p:ph type="sldNum" sz="quarter" idx="12"/>
          </p:nvPr>
        </p:nvSpPr>
        <p:spPr>
          <a:xfrm>
            <a:off x="8274050" y="6245225"/>
            <a:ext cx="4127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7D0940-2C6D-422A-B563-C2EFFE77B4C9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smtClean="0"/>
          </a:p>
        </p:txBody>
      </p:sp>
      <p:sp>
        <p:nvSpPr>
          <p:cNvPr id="6181" name="Text Box 279"/>
          <p:cNvSpPr txBox="1">
            <a:spLocks noChangeArrowheads="1"/>
          </p:cNvSpPr>
          <p:nvPr/>
        </p:nvSpPr>
        <p:spPr bwMode="auto">
          <a:xfrm>
            <a:off x="3494088" y="6184900"/>
            <a:ext cx="29987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Z</a:t>
            </a:r>
            <a:r>
              <a:rPr lang="de-DE" altLang="de-DE" sz="1200" b="1"/>
              <a:t>one</a:t>
            </a:r>
            <a:r>
              <a:rPr lang="de-DE" altLang="de-DE" sz="1400" b="1"/>
              <a:t> / K</a:t>
            </a:r>
            <a:r>
              <a:rPr lang="de-DE" altLang="de-DE" sz="1200" b="1"/>
              <a:t>asse</a:t>
            </a:r>
            <a:r>
              <a:rPr lang="de-DE" altLang="de-DE" sz="1400" b="1"/>
              <a:t>_S</a:t>
            </a:r>
            <a:r>
              <a:rPr lang="de-DE" altLang="de-DE" sz="1200" b="1"/>
              <a:t>tatistik</a:t>
            </a:r>
          </a:p>
        </p:txBody>
      </p:sp>
      <p:pic>
        <p:nvPicPr>
          <p:cNvPr id="144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22438"/>
            <a:ext cx="1933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tangle 127"/>
          <p:cNvSpPr>
            <a:spLocks noChangeArrowheads="1"/>
          </p:cNvSpPr>
          <p:nvPr/>
        </p:nvSpPr>
        <p:spPr bwMode="auto">
          <a:xfrm>
            <a:off x="2100263" y="941388"/>
            <a:ext cx="137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</a:rPr>
              <a:t>C:\Bürgerbus</a:t>
            </a:r>
            <a:endParaRPr lang="de-DE" altLang="de-DE" sz="140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214438"/>
            <a:ext cx="1571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52"/>
          <p:cNvSpPr>
            <a:spLocks noChangeArrowheads="1"/>
          </p:cNvSpPr>
          <p:nvPr/>
        </p:nvSpPr>
        <p:spPr bwMode="auto">
          <a:xfrm>
            <a:off x="4384675" y="321945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Excel Dateien mit den Basis-Daten </a:t>
            </a:r>
            <a:endParaRPr lang="de-DE" altLang="de-DE" sz="18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1242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008438"/>
            <a:ext cx="1857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199063"/>
            <a:ext cx="2343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Line 38"/>
          <p:cNvSpPr>
            <a:spLocks noChangeShapeType="1"/>
          </p:cNvSpPr>
          <p:nvPr/>
        </p:nvSpPr>
        <p:spPr bwMode="auto">
          <a:xfrm>
            <a:off x="2638425" y="1531938"/>
            <a:ext cx="663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219325"/>
            <a:ext cx="2057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4" grpId="0"/>
      <p:bldP spid="5145" grpId="0"/>
      <p:bldP spid="5155" grpId="0" animBg="1"/>
      <p:bldP spid="5161" grpId="0"/>
      <p:bldP spid="5163" grpId="0"/>
      <p:bldP spid="5164" grpId="0" animBg="1"/>
      <p:bldP spid="5165" grpId="0" animBg="1"/>
      <p:bldP spid="5166" grpId="0" animBg="1"/>
      <p:bldP spid="5169" grpId="0"/>
      <p:bldP spid="5172" grpId="0"/>
      <p:bldP spid="5173" grpId="0"/>
      <p:bldP spid="5175" grpId="0"/>
      <p:bldP spid="5178" grpId="0" animBg="1"/>
      <p:bldP spid="5181" grpId="0"/>
      <p:bldP spid="5182" grpId="0"/>
      <p:bldP spid="5184" grpId="0"/>
      <p:bldP spid="163" grpId="0" animBg="1"/>
      <p:bldP spid="145" grpId="0"/>
      <p:bldP spid="147" grpId="0"/>
      <p:bldP spid="5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67CAB-BCA6-42F8-9FFC-892B92435D05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smtClean="0"/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175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7176" name="Text Box 274"/>
          <p:cNvSpPr txBox="1">
            <a:spLocks noChangeArrowheads="1"/>
          </p:cNvSpPr>
          <p:nvPr/>
        </p:nvSpPr>
        <p:spPr bwMode="auto">
          <a:xfrm>
            <a:off x="728663" y="180975"/>
            <a:ext cx="75295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Back_up und Restore Datensicherung ??</a:t>
            </a:r>
          </a:p>
        </p:txBody>
      </p:sp>
      <p:grpSp>
        <p:nvGrpSpPr>
          <p:cNvPr id="7177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7198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7199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Textfeld 4"/>
          <p:cNvSpPr txBox="1">
            <a:spLocks noChangeArrowheads="1"/>
          </p:cNvSpPr>
          <p:nvPr/>
        </p:nvSpPr>
        <p:spPr bwMode="auto">
          <a:xfrm>
            <a:off x="1046163" y="3176588"/>
            <a:ext cx="2747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Back_up am 31.Dez. 2019</a:t>
            </a:r>
          </a:p>
        </p:txBody>
      </p:sp>
      <p:sp>
        <p:nvSpPr>
          <p:cNvPr id="7179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7180" name="Textfeld 4"/>
          <p:cNvSpPr txBox="1">
            <a:spLocks noChangeArrowheads="1"/>
          </p:cNvSpPr>
          <p:nvPr/>
        </p:nvSpPr>
        <p:spPr bwMode="auto">
          <a:xfrm>
            <a:off x="1373188" y="1843088"/>
            <a:ext cx="7643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33CC"/>
                </a:solidFill>
              </a:rPr>
              <a:t>2018                  2019                    2020                        2021                          </a:t>
            </a:r>
          </a:p>
        </p:txBody>
      </p:sp>
      <p:pic>
        <p:nvPicPr>
          <p:cNvPr id="123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211388"/>
            <a:ext cx="2952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feld 4"/>
          <p:cNvSpPr txBox="1">
            <a:spLocks noChangeArrowheads="1"/>
          </p:cNvSpPr>
          <p:nvPr/>
        </p:nvSpPr>
        <p:spPr bwMode="auto">
          <a:xfrm>
            <a:off x="4533900" y="3246438"/>
            <a:ext cx="2789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Restore am 01.Jan. 2022</a:t>
            </a: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3648075" y="3797300"/>
            <a:ext cx="3810000" cy="989013"/>
            <a:chOff x="2914650" y="3797958"/>
            <a:chExt cx="3810000" cy="987644"/>
          </a:xfrm>
        </p:grpSpPr>
        <p:sp>
          <p:nvSpPr>
            <p:cNvPr id="2" name="Geschweifte Klammer links 1"/>
            <p:cNvSpPr/>
            <p:nvPr/>
          </p:nvSpPr>
          <p:spPr bwMode="auto">
            <a:xfrm rot="16200000">
              <a:off x="4623864" y="2088744"/>
              <a:ext cx="391570" cy="38100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197" name="Textfeld 4"/>
            <p:cNvSpPr txBox="1">
              <a:spLocks noChangeArrowheads="1"/>
            </p:cNvSpPr>
            <p:nvPr/>
          </p:nvSpPr>
          <p:spPr bwMode="auto">
            <a:xfrm>
              <a:off x="3132717" y="4200453"/>
              <a:ext cx="3346563" cy="58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b="1">
                  <a:solidFill>
                    <a:srgbClr val="C00000"/>
                  </a:solidFill>
                </a:rPr>
                <a:t>Daten für diesen Zeitraum gehen unwiederbringlich verloren!</a:t>
              </a:r>
            </a:p>
          </p:txBody>
        </p:sp>
      </p:grp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228600" y="4867275"/>
            <a:ext cx="8591550" cy="1047750"/>
            <a:chOff x="228600" y="4868027"/>
            <a:chExt cx="8591550" cy="1046246"/>
          </a:xfrm>
        </p:grpSpPr>
        <p:sp>
          <p:nvSpPr>
            <p:cNvPr id="7194" name="Text Box 274"/>
            <p:cNvSpPr txBox="1">
              <a:spLocks noChangeArrowheads="1"/>
            </p:cNvSpPr>
            <p:nvPr/>
          </p:nvSpPr>
          <p:spPr bwMode="auto">
            <a:xfrm>
              <a:off x="228600" y="4868027"/>
              <a:ext cx="7323052" cy="523123"/>
            </a:xfrm>
            <a:prstGeom prst="rect">
              <a:avLst/>
            </a:prstGeom>
            <a:solidFill>
              <a:srgbClr val="F3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 b="1" u="sng">
                  <a:solidFill>
                    <a:srgbClr val="CC0000"/>
                  </a:solidFill>
                </a:rPr>
                <a:t>Back_up und Restore  dient zur Altdaten- </a:t>
              </a:r>
            </a:p>
          </p:txBody>
        </p:sp>
        <p:sp>
          <p:nvSpPr>
            <p:cNvPr id="7195" name="Text Box 274"/>
            <p:cNvSpPr txBox="1">
              <a:spLocks noChangeArrowheads="1"/>
            </p:cNvSpPr>
            <p:nvPr/>
          </p:nvSpPr>
          <p:spPr bwMode="auto">
            <a:xfrm>
              <a:off x="4062685" y="5391150"/>
              <a:ext cx="4757465" cy="523123"/>
            </a:xfrm>
            <a:prstGeom prst="rect">
              <a:avLst/>
            </a:prstGeom>
            <a:solidFill>
              <a:srgbClr val="F3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 b="1" u="sng">
                  <a:solidFill>
                    <a:srgbClr val="CC0000"/>
                  </a:solidFill>
                </a:rPr>
                <a:t>Übernahme in die neue DB</a:t>
              </a:r>
            </a:p>
          </p:txBody>
        </p:sp>
      </p:grpSp>
      <p:sp>
        <p:nvSpPr>
          <p:cNvPr id="3" name="Rechteck 2"/>
          <p:cNvSpPr/>
          <p:nvPr/>
        </p:nvSpPr>
        <p:spPr>
          <a:xfrm>
            <a:off x="1462088" y="2211388"/>
            <a:ext cx="2185987" cy="341312"/>
          </a:xfrm>
          <a:prstGeom prst="rect">
            <a:avLst/>
          </a:prstGeom>
          <a:solidFill>
            <a:srgbClr val="C4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2"/>
                </a:solidFill>
              </a:rPr>
              <a:t>Daten in der DB</a:t>
            </a:r>
          </a:p>
        </p:txBody>
      </p:sp>
      <p:sp>
        <p:nvSpPr>
          <p:cNvPr id="4" name="Pfeil nach unten 3"/>
          <p:cNvSpPr/>
          <p:nvPr/>
        </p:nvSpPr>
        <p:spPr>
          <a:xfrm>
            <a:off x="3422650" y="2552700"/>
            <a:ext cx="327025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3648075" y="2211388"/>
            <a:ext cx="3810000" cy="341312"/>
          </a:xfrm>
          <a:prstGeom prst="rect">
            <a:avLst/>
          </a:prstGeom>
          <a:solidFill>
            <a:srgbClr val="C4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accent2"/>
                </a:solidFill>
              </a:rPr>
              <a:t>weitere Daten in der DB abgelegt</a:t>
            </a:r>
          </a:p>
        </p:txBody>
      </p:sp>
      <p:sp>
        <p:nvSpPr>
          <p:cNvPr id="39" name="Pfeil nach unten 38"/>
          <p:cNvSpPr/>
          <p:nvPr/>
        </p:nvSpPr>
        <p:spPr>
          <a:xfrm rot="10800000">
            <a:off x="7267575" y="2571750"/>
            <a:ext cx="327025" cy="976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648075" y="2211388"/>
            <a:ext cx="3810000" cy="34131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01.Ja.2020    bis    31.Dez.2021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941638"/>
            <a:ext cx="2952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estreifter Pfeil nach rechts 10"/>
          <p:cNvSpPr/>
          <p:nvPr/>
        </p:nvSpPr>
        <p:spPr>
          <a:xfrm>
            <a:off x="1462088" y="1504950"/>
            <a:ext cx="6132512" cy="338138"/>
          </a:xfrm>
          <a:prstGeom prst="stripedRightArrow">
            <a:avLst>
              <a:gd name="adj1" fmla="val 72554"/>
              <a:gd name="adj2" fmla="val 50000"/>
            </a:avLst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Zeitstrahl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0.1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949 L 0.21094 -0.00949 C 0.30538 -0.00949 0.42188 -0.03982 0.42188 -0.06296 L 0.42188 -0.1164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11" grpId="0"/>
      <p:bldP spid="3" grpId="0" animBg="1"/>
      <p:bldP spid="4" grpId="0" animBg="1"/>
      <p:bldP spid="38" grpId="0" animBg="1"/>
      <p:bldP spid="3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1623BC-F1B1-4FC9-A4D4-44240B121D79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smtClean="0"/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19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8200" name="Text Box 274"/>
          <p:cNvSpPr txBox="1">
            <a:spLocks noChangeArrowheads="1"/>
          </p:cNvSpPr>
          <p:nvPr/>
        </p:nvSpPr>
        <p:spPr bwMode="auto">
          <a:xfrm>
            <a:off x="1582738" y="180975"/>
            <a:ext cx="5575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Aufbau der CSV-Daten_Datei </a:t>
            </a:r>
          </a:p>
        </p:txBody>
      </p:sp>
      <p:grpSp>
        <p:nvGrpSpPr>
          <p:cNvPr id="8201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8218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8219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2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2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7180" name="Textfeld 4"/>
          <p:cNvSpPr txBox="1">
            <a:spLocks noChangeArrowheads="1"/>
          </p:cNvSpPr>
          <p:nvPr/>
        </p:nvSpPr>
        <p:spPr bwMode="auto">
          <a:xfrm>
            <a:off x="1397000" y="1782763"/>
            <a:ext cx="1970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Vordere Bereich</a:t>
            </a:r>
          </a:p>
        </p:txBody>
      </p:sp>
      <p:sp>
        <p:nvSpPr>
          <p:cNvPr id="31" name="Textfeld 4"/>
          <p:cNvSpPr txBox="1">
            <a:spLocks noChangeArrowheads="1"/>
          </p:cNvSpPr>
          <p:nvPr/>
        </p:nvSpPr>
        <p:spPr bwMode="auto">
          <a:xfrm>
            <a:off x="3559175" y="1820863"/>
            <a:ext cx="184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Mittlere Bereich</a:t>
            </a:r>
          </a:p>
        </p:txBody>
      </p:sp>
      <p:sp>
        <p:nvSpPr>
          <p:cNvPr id="32" name="Textfeld 4"/>
          <p:cNvSpPr txBox="1">
            <a:spLocks noChangeArrowheads="1"/>
          </p:cNvSpPr>
          <p:nvPr/>
        </p:nvSpPr>
        <p:spPr bwMode="auto">
          <a:xfrm>
            <a:off x="5753100" y="1820863"/>
            <a:ext cx="190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Hintere Bereich</a:t>
            </a:r>
          </a:p>
        </p:txBody>
      </p:sp>
      <p:sp>
        <p:nvSpPr>
          <p:cNvPr id="33" name="Textfeld 4"/>
          <p:cNvSpPr txBox="1">
            <a:spLocks noChangeArrowheads="1"/>
          </p:cNvSpPr>
          <p:nvPr/>
        </p:nvSpPr>
        <p:spPr bwMode="auto">
          <a:xfrm>
            <a:off x="1317625" y="2151063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Manuelle Gestaltung optional</a:t>
            </a:r>
          </a:p>
        </p:txBody>
      </p:sp>
      <p:sp>
        <p:nvSpPr>
          <p:cNvPr id="34" name="Textfeld 4"/>
          <p:cNvSpPr txBox="1">
            <a:spLocks noChangeArrowheads="1"/>
          </p:cNvSpPr>
          <p:nvPr/>
        </p:nvSpPr>
        <p:spPr bwMode="auto">
          <a:xfrm>
            <a:off x="3390900" y="2119313"/>
            <a:ext cx="208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Originale Datei-Bezeichnung</a:t>
            </a:r>
          </a:p>
        </p:txBody>
      </p:sp>
      <p:sp>
        <p:nvSpPr>
          <p:cNvPr id="35" name="Textfeld 4"/>
          <p:cNvSpPr txBox="1">
            <a:spLocks noChangeArrowheads="1"/>
          </p:cNvSpPr>
          <p:nvPr/>
        </p:nvSpPr>
        <p:spPr bwMode="auto">
          <a:xfrm>
            <a:off x="5902325" y="2136775"/>
            <a:ext cx="1452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rgbClr val="0033CC"/>
                </a:solidFill>
              </a:rPr>
              <a:t>Kopierstempel nach erfolgten Import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209925"/>
            <a:ext cx="2441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178175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117850"/>
            <a:ext cx="52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4354513"/>
            <a:ext cx="54213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4"/>
          <p:cNvSpPr txBox="1">
            <a:spLocks noChangeArrowheads="1"/>
          </p:cNvSpPr>
          <p:nvPr/>
        </p:nvSpPr>
        <p:spPr bwMode="auto">
          <a:xfrm>
            <a:off x="6108700" y="3457575"/>
            <a:ext cx="1301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rgbClr val="0033CC"/>
                </a:solidFill>
              </a:rPr>
              <a:t>Datum TTMMJJJJ</a:t>
            </a:r>
          </a:p>
        </p:txBody>
      </p:sp>
      <p:sp>
        <p:nvSpPr>
          <p:cNvPr id="45" name="Textfeld 4"/>
          <p:cNvSpPr txBox="1">
            <a:spLocks noChangeArrowheads="1"/>
          </p:cNvSpPr>
          <p:nvPr/>
        </p:nvSpPr>
        <p:spPr bwMode="auto">
          <a:xfrm>
            <a:off x="7359650" y="3443288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rgbClr val="0033CC"/>
                </a:solidFill>
              </a:rPr>
              <a:t>Uhrzeit</a:t>
            </a:r>
            <a:r>
              <a:rPr lang="de-DE" altLang="de-DE" sz="1200" b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6" name="Geschweifte Klammer rechts 5"/>
          <p:cNvSpPr/>
          <p:nvPr/>
        </p:nvSpPr>
        <p:spPr>
          <a:xfrm rot="5400000">
            <a:off x="4554537" y="835026"/>
            <a:ext cx="500063" cy="653891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31" grpId="0"/>
      <p:bldP spid="32" grpId="0"/>
      <p:bldP spid="33" grpId="0"/>
      <p:bldP spid="34" grpId="0"/>
      <p:bldP spid="35" grpId="0"/>
      <p:bldP spid="44" grpId="0"/>
      <p:bldP spid="4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177E95-9052-413E-B476-59D7AB645BF1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smtClean="0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3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9224" name="Text Box 274"/>
          <p:cNvSpPr txBox="1">
            <a:spLocks noChangeArrowheads="1"/>
          </p:cNvSpPr>
          <p:nvPr/>
        </p:nvSpPr>
        <p:spPr bwMode="auto">
          <a:xfrm>
            <a:off x="1865313" y="180975"/>
            <a:ext cx="530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Team Fahrgeld Abrechnung</a:t>
            </a:r>
          </a:p>
        </p:txBody>
      </p:sp>
      <p:grpSp>
        <p:nvGrpSpPr>
          <p:cNvPr id="9225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9230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9231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769938" y="704850"/>
            <a:ext cx="7935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69b (62) JS-Fahrer-Fahrgeldabrechung Statistik (Übersicht für den Kassenwart)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057650"/>
            <a:ext cx="79232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52525"/>
            <a:ext cx="79263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C58E54-8B96-44E9-9732-C9A19D28CA72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0" y="885825"/>
            <a:ext cx="342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8963025" y="952500"/>
            <a:ext cx="180975" cy="519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5" name="Rectangle 16"/>
          <p:cNvSpPr>
            <a:spLocks noChangeArrowheads="1"/>
          </p:cNvSpPr>
          <p:nvPr/>
        </p:nvSpPr>
        <p:spPr bwMode="auto">
          <a:xfrm>
            <a:off x="8820150" y="904875"/>
            <a:ext cx="33337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8953500" y="981075"/>
            <a:ext cx="190500" cy="506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7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238125" y="6254750"/>
            <a:ext cx="1825625" cy="314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/>
              <a:t>01.03.2023</a:t>
            </a:r>
          </a:p>
        </p:txBody>
      </p:sp>
      <p:sp>
        <p:nvSpPr>
          <p:cNvPr id="10248" name="Text Box 274"/>
          <p:cNvSpPr txBox="1">
            <a:spLocks noChangeArrowheads="1"/>
          </p:cNvSpPr>
          <p:nvPr/>
        </p:nvSpPr>
        <p:spPr bwMode="auto">
          <a:xfrm>
            <a:off x="1879600" y="180975"/>
            <a:ext cx="530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800" b="1" u="sng">
                <a:solidFill>
                  <a:srgbClr val="CC0000"/>
                </a:solidFill>
              </a:rPr>
              <a:t> Team Fahrgeld Abrechnung</a:t>
            </a:r>
          </a:p>
        </p:txBody>
      </p:sp>
      <p:grpSp>
        <p:nvGrpSpPr>
          <p:cNvPr id="10249" name="Gruppieren 3"/>
          <p:cNvGrpSpPr>
            <a:grpSpLocks/>
          </p:cNvGrpSpPr>
          <p:nvPr/>
        </p:nvGrpSpPr>
        <p:grpSpPr bwMode="auto">
          <a:xfrm>
            <a:off x="2138363" y="6238875"/>
            <a:ext cx="4881562" cy="611188"/>
            <a:chOff x="1514474" y="6134100"/>
            <a:chExt cx="4882356" cy="611187"/>
          </a:xfrm>
        </p:grpSpPr>
        <p:sp>
          <p:nvSpPr>
            <p:cNvPr id="10257" name="Text Box 282"/>
            <p:cNvSpPr txBox="1">
              <a:spLocks noChangeArrowheads="1"/>
            </p:cNvSpPr>
            <p:nvPr/>
          </p:nvSpPr>
          <p:spPr bwMode="auto">
            <a:xfrm>
              <a:off x="2747167" y="6302376"/>
              <a:ext cx="36496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b="1"/>
                <a:t>Wer Schreibfehler findet darf sie auch behalten!</a:t>
              </a:r>
            </a:p>
          </p:txBody>
        </p:sp>
        <p:pic>
          <p:nvPicPr>
            <p:cNvPr id="10258" name="Picture 284" descr="Logo mit Wappen_B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4" y="6134100"/>
              <a:ext cx="1103313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0" name="Text Box 279"/>
          <p:cNvSpPr txBox="1">
            <a:spLocks noChangeArrowheads="1"/>
          </p:cNvSpPr>
          <p:nvPr/>
        </p:nvSpPr>
        <p:spPr bwMode="auto">
          <a:xfrm>
            <a:off x="3797300" y="6200775"/>
            <a:ext cx="3005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F</a:t>
            </a:r>
            <a:r>
              <a:rPr lang="de-DE" altLang="de-DE" sz="1200" b="1"/>
              <a:t>ahrassistent_</a:t>
            </a:r>
            <a:r>
              <a:rPr lang="de-DE" altLang="de-DE" sz="1400" b="1"/>
              <a:t>K</a:t>
            </a:r>
            <a:r>
              <a:rPr lang="de-DE" altLang="de-DE" sz="1200" b="1"/>
              <a:t>asse / </a:t>
            </a:r>
            <a:r>
              <a:rPr lang="de-DE" altLang="de-DE" sz="1400" b="1"/>
              <a:t>Zone_S</a:t>
            </a:r>
            <a:r>
              <a:rPr lang="de-DE" altLang="de-DE" sz="1200" b="1"/>
              <a:t>tatistik</a:t>
            </a:r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763588" y="700088"/>
            <a:ext cx="6335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82 MS Monats-Übersicht für das einzelne Teammitglied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81075"/>
            <a:ext cx="60531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4"/>
          <p:cNvSpPr txBox="1">
            <a:spLocks noChangeArrowheads="1"/>
          </p:cNvSpPr>
          <p:nvPr/>
        </p:nvSpPr>
        <p:spPr bwMode="auto">
          <a:xfrm>
            <a:off x="762000" y="709613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33CC"/>
                </a:solidFill>
              </a:rPr>
              <a:t>73 QS Quartals-Übersicht für das einzelne Teammitglied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81075"/>
            <a:ext cx="61309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Bildschirmpräsentation (4:3)</PresentationFormat>
  <Paragraphs>456</Paragraphs>
  <Slides>26</Slides>
  <Notes>24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Karl Otto</dc:creator>
  <cp:lastModifiedBy>Peter Hencke</cp:lastModifiedBy>
  <cp:revision>454</cp:revision>
  <dcterms:created xsi:type="dcterms:W3CDTF">2010-11-12T18:03:26Z</dcterms:created>
  <dcterms:modified xsi:type="dcterms:W3CDTF">2023-03-26T09:45:23Z</dcterms:modified>
</cp:coreProperties>
</file>